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147480006" r:id="rId5"/>
    <p:sldId id="2147480144" r:id="rId6"/>
    <p:sldId id="2147480143" r:id="rId7"/>
    <p:sldId id="2147480145" r:id="rId8"/>
    <p:sldId id="2147480146" r:id="rId9"/>
    <p:sldId id="2147480147" r:id="rId10"/>
    <p:sldId id="2147480148" r:id="rId11"/>
    <p:sldId id="28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C755C13-7A63-2081-6654-555B28066376}" name="Hottle, Stephanie" initials="HS" userId="S::sahottle@americhem.com::a43777a3-a12b-4684-8738-346d76f309d7" providerId="AD"/>
  <p188:author id="{7FA9D742-3EF9-96D5-A8CE-9A4F8536E617}" name="Riebe, Kayla M" initials="RK" userId="S::kmriebe@americhem.com::b2ded916-8a3f-4fb0-ae19-3ca7d6b3191a" providerId="AD"/>
  <p188:author id="{C59A01E4-B187-8D3B-D118-F64951871A4F}" name="Carolyn Packard" initials="CP" userId="1379f9feb095bcc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5F"/>
    <a:srgbClr val="82A385"/>
    <a:srgbClr val="196B24"/>
    <a:srgbClr val="4EA72E"/>
    <a:srgbClr val="A02B93"/>
    <a:srgbClr val="F2F2F2"/>
    <a:srgbClr val="548660"/>
    <a:srgbClr val="FFFFFF"/>
    <a:srgbClr val="558760"/>
    <a:srgbClr val="94A5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EFEE16-B790-41BD-BA0A-00A0BA178CA8}" v="12" dt="2026-07-27T13:05:44.5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ttle, Stephanie" userId="a43777a3-a12b-4684-8738-346d76f309d7" providerId="ADAL" clId="{0F8037FF-2FCF-4708-8513-978CEF5E0998}"/>
    <pc:docChg chg="undo custSel addSld delSld modSld sldOrd">
      <pc:chgData name="Hottle, Stephanie" userId="a43777a3-a12b-4684-8738-346d76f309d7" providerId="ADAL" clId="{0F8037FF-2FCF-4708-8513-978CEF5E0998}" dt="2026-07-27T13:05:44.529" v="832"/>
      <pc:docMkLst>
        <pc:docMk/>
      </pc:docMkLst>
      <pc:sldChg chg="ord modNotesTx">
        <pc:chgData name="Hottle, Stephanie" userId="a43777a3-a12b-4684-8738-346d76f309d7" providerId="ADAL" clId="{0F8037FF-2FCF-4708-8513-978CEF5E0998}" dt="2026-07-13T14:06:23.212" v="810"/>
        <pc:sldMkLst>
          <pc:docMk/>
          <pc:sldMk cId="3352913184" sldId="285"/>
        </pc:sldMkLst>
      </pc:sldChg>
      <pc:sldChg chg="addSp delSp modSp add mod modNotesTx">
        <pc:chgData name="Hottle, Stephanie" userId="a43777a3-a12b-4684-8738-346d76f309d7" providerId="ADAL" clId="{0F8037FF-2FCF-4708-8513-978CEF5E0998}" dt="2026-07-13T14:06:29.773" v="811" actId="20577"/>
        <pc:sldMkLst>
          <pc:docMk/>
          <pc:sldMk cId="2404950355" sldId="2147480143"/>
        </pc:sldMkLst>
      </pc:sldChg>
      <pc:sldChg chg="modSp add mod ord modNotesTx">
        <pc:chgData name="Hottle, Stephanie" userId="a43777a3-a12b-4684-8738-346d76f309d7" providerId="ADAL" clId="{0F8037FF-2FCF-4708-8513-978CEF5E0998}" dt="2026-07-13T14:06:33.092" v="812" actId="20577"/>
        <pc:sldMkLst>
          <pc:docMk/>
          <pc:sldMk cId="210857298" sldId="2147480144"/>
        </pc:sldMkLst>
      </pc:sldChg>
      <pc:sldChg chg="modSp add mod modNotesTx">
        <pc:chgData name="Hottle, Stephanie" userId="a43777a3-a12b-4684-8738-346d76f309d7" providerId="ADAL" clId="{0F8037FF-2FCF-4708-8513-978CEF5E0998}" dt="2026-07-13T14:06:15.495" v="805" actId="20577"/>
        <pc:sldMkLst>
          <pc:docMk/>
          <pc:sldMk cId="2021895838" sldId="2147480145"/>
        </pc:sldMkLst>
        <pc:spChg chg="mod">
          <ac:chgData name="Hottle, Stephanie" userId="a43777a3-a12b-4684-8738-346d76f309d7" providerId="ADAL" clId="{0F8037FF-2FCF-4708-8513-978CEF5E0998}" dt="2026-07-13T14:00:28.414" v="763" actId="20577"/>
          <ac:spMkLst>
            <pc:docMk/>
            <pc:sldMk cId="2021895838" sldId="2147480145"/>
            <ac:spMk id="3" creationId="{DD00EA65-8E1A-A017-6174-493F0618A2A1}"/>
          </ac:spMkLst>
        </pc:spChg>
        <pc:graphicFrameChg chg="mod modGraphic">
          <ac:chgData name="Hottle, Stephanie" userId="a43777a3-a12b-4684-8738-346d76f309d7" providerId="ADAL" clId="{0F8037FF-2FCF-4708-8513-978CEF5E0998}" dt="2026-07-13T14:02:48.419" v="783" actId="207"/>
          <ac:graphicFrameMkLst>
            <pc:docMk/>
            <pc:sldMk cId="2021895838" sldId="2147480145"/>
            <ac:graphicFrameMk id="4" creationId="{1D316DB7-16B5-C6C2-EA61-550279459181}"/>
          </ac:graphicFrameMkLst>
        </pc:graphicFrameChg>
      </pc:sldChg>
      <pc:sldChg chg="modSp add mod modNotesTx">
        <pc:chgData name="Hottle, Stephanie" userId="a43777a3-a12b-4684-8738-346d76f309d7" providerId="ADAL" clId="{0F8037FF-2FCF-4708-8513-978CEF5E0998}" dt="2026-07-13T14:06:22.640" v="808" actId="20577"/>
        <pc:sldMkLst>
          <pc:docMk/>
          <pc:sldMk cId="3468538212" sldId="2147480146"/>
        </pc:sldMkLst>
        <pc:graphicFrameChg chg="mod modGraphic">
          <ac:chgData name="Hottle, Stephanie" userId="a43777a3-a12b-4684-8738-346d76f309d7" providerId="ADAL" clId="{0F8037FF-2FCF-4708-8513-978CEF5E0998}" dt="2026-07-13T14:04:47.321" v="804" actId="207"/>
          <ac:graphicFrameMkLst>
            <pc:docMk/>
            <pc:sldMk cId="3468538212" sldId="2147480146"/>
            <ac:graphicFrameMk id="4" creationId="{CE59A858-367A-D7DF-4BE1-BCFEA06C6BE6}"/>
          </ac:graphicFrameMkLst>
        </pc:graphicFrameChg>
      </pc:sldChg>
      <pc:sldChg chg="modSp add mod">
        <pc:chgData name="Hottle, Stephanie" userId="a43777a3-a12b-4684-8738-346d76f309d7" providerId="ADAL" clId="{0F8037FF-2FCF-4708-8513-978CEF5E0998}" dt="2026-07-27T13:04:39.897" v="824"/>
        <pc:sldMkLst>
          <pc:docMk/>
          <pc:sldMk cId="28561669" sldId="2147480147"/>
        </pc:sldMkLst>
        <pc:spChg chg="mod">
          <ac:chgData name="Hottle, Stephanie" userId="a43777a3-a12b-4684-8738-346d76f309d7" providerId="ADAL" clId="{0F8037FF-2FCF-4708-8513-978CEF5E0998}" dt="2026-07-27T13:01:16.701" v="815"/>
          <ac:spMkLst>
            <pc:docMk/>
            <pc:sldMk cId="28561669" sldId="2147480147"/>
            <ac:spMk id="3" creationId="{DD165FCF-4806-828F-DCC4-15B3DFD74690}"/>
          </ac:spMkLst>
        </pc:spChg>
        <pc:graphicFrameChg chg="mod modGraphic">
          <ac:chgData name="Hottle, Stephanie" userId="a43777a3-a12b-4684-8738-346d76f309d7" providerId="ADAL" clId="{0F8037FF-2FCF-4708-8513-978CEF5E0998}" dt="2026-07-27T13:04:39.897" v="824"/>
          <ac:graphicFrameMkLst>
            <pc:docMk/>
            <pc:sldMk cId="28561669" sldId="2147480147"/>
            <ac:graphicFrameMk id="4" creationId="{9C6815E1-16F1-D5CA-8242-581D00617481}"/>
          </ac:graphicFrameMkLst>
        </pc:graphicFrameChg>
      </pc:sldChg>
      <pc:sldChg chg="modSp add mod">
        <pc:chgData name="Hottle, Stephanie" userId="a43777a3-a12b-4684-8738-346d76f309d7" providerId="ADAL" clId="{0F8037FF-2FCF-4708-8513-978CEF5E0998}" dt="2026-07-27T13:05:44.529" v="832"/>
        <pc:sldMkLst>
          <pc:docMk/>
          <pc:sldMk cId="25833484" sldId="2147480148"/>
        </pc:sldMkLst>
        <pc:graphicFrameChg chg="mod modGraphic">
          <ac:chgData name="Hottle, Stephanie" userId="a43777a3-a12b-4684-8738-346d76f309d7" providerId="ADAL" clId="{0F8037FF-2FCF-4708-8513-978CEF5E0998}" dt="2026-07-27T13:05:44.529" v="832"/>
          <ac:graphicFrameMkLst>
            <pc:docMk/>
            <pc:sldMk cId="25833484" sldId="2147480148"/>
            <ac:graphicFrameMk id="4" creationId="{9EB2E4F8-067F-7754-E7FC-CE7A94493863}"/>
          </ac:graphicFrameMkLst>
        </pc:graphicFrameChg>
      </pc:sldChg>
    </pc:docChg>
  </pc:docChgLst>
  <pc:docChgLst>
    <pc:chgData name="Hottle, Stephanie" userId="S::sahottle@americhem.com::a43777a3-a12b-4684-8738-346d76f309d7" providerId="AD" clId="Web-{980CF3DC-2C63-5DD3-28BB-6FEAB0F1A449}"/>
    <pc:docChg chg="modSld">
      <pc:chgData name="Hottle, Stephanie" userId="S::sahottle@americhem.com::a43777a3-a12b-4684-8738-346d76f309d7" providerId="AD" clId="Web-{980CF3DC-2C63-5DD3-28BB-6FEAB0F1A449}" dt="2026-06-23T12:35:33.010" v="0" actId="14100"/>
      <pc:docMkLst>
        <pc:docMk/>
      </pc:docMkLst>
      <pc:sldChg chg="modSp">
        <pc:chgData name="Hottle, Stephanie" userId="S::sahottle@americhem.com::a43777a3-a12b-4684-8738-346d76f309d7" providerId="AD" clId="Web-{980CF3DC-2C63-5DD3-28BB-6FEAB0F1A449}" dt="2026-06-23T12:35:33.010" v="0" actId="14100"/>
        <pc:sldMkLst>
          <pc:docMk/>
          <pc:sldMk cId="907231116" sldId="2147480125"/>
        </pc:sldMkLst>
        <pc:spChg chg="mod">
          <ac:chgData name="Hottle, Stephanie" userId="S::sahottle@americhem.com::a43777a3-a12b-4684-8738-346d76f309d7" providerId="AD" clId="Web-{980CF3DC-2C63-5DD3-28BB-6FEAB0F1A449}" dt="2026-06-23T12:35:33.010" v="0" actId="14100"/>
          <ac:spMkLst>
            <pc:docMk/>
            <pc:sldMk cId="907231116" sldId="2147480125"/>
            <ac:spMk id="7" creationId="{D9DC64B6-C9F3-0410-7AD4-62453A392654}"/>
          </ac:spMkLst>
        </pc:spChg>
      </pc:sldChg>
    </pc:docChg>
  </pc:docChgLst>
  <pc:docChgLst>
    <pc:chgData name="Riebe, Kayla M" userId="S::kmriebe@americhem.com::b2ded916-8a3f-4fb0-ae19-3ca7d6b3191a" providerId="AD" clId="Web-{26BBA8BF-8129-7CF9-6D40-99ED12B65ED7}"/>
    <pc:docChg chg="modSld">
      <pc:chgData name="Riebe, Kayla M" userId="S::kmriebe@americhem.com::b2ded916-8a3f-4fb0-ae19-3ca7d6b3191a" providerId="AD" clId="Web-{26BBA8BF-8129-7CF9-6D40-99ED12B65ED7}" dt="2026-06-19T17:50:16.842" v="10" actId="1076"/>
      <pc:docMkLst>
        <pc:docMk/>
      </pc:docMkLst>
      <pc:sldChg chg="addSp modSp">
        <pc:chgData name="Riebe, Kayla M" userId="S::kmriebe@americhem.com::b2ded916-8a3f-4fb0-ae19-3ca7d6b3191a" providerId="AD" clId="Web-{26BBA8BF-8129-7CF9-6D40-99ED12B65ED7}" dt="2026-06-19T17:50:16.842" v="10" actId="1076"/>
        <pc:sldMkLst>
          <pc:docMk/>
          <pc:sldMk cId="3272450065" sldId="2147480118"/>
        </pc:sldMkLst>
        <pc:picChg chg="add mod">
          <ac:chgData name="Riebe, Kayla M" userId="S::kmriebe@americhem.com::b2ded916-8a3f-4fb0-ae19-3ca7d6b3191a" providerId="AD" clId="Web-{26BBA8BF-8129-7CF9-6D40-99ED12B65ED7}" dt="2026-06-19T17:50:16.842" v="10" actId="1076"/>
          <ac:picMkLst>
            <pc:docMk/>
            <pc:sldMk cId="3272450065" sldId="2147480118"/>
            <ac:picMk id="3" creationId="{75D787CE-D179-0406-F5EB-E6C47241D265}"/>
          </ac:picMkLst>
        </pc:picChg>
      </pc:sldChg>
    </pc:docChg>
  </pc:docChgLst>
  <pc:docChgLst>
    <pc:chgData name="Hottle, Stephanie" userId="S::sahottle@americhem.com::a43777a3-a12b-4684-8738-346d76f309d7" providerId="AD" clId="Web-{643402F2-78AA-065E-666E-F4213996BCE1}"/>
    <pc:docChg chg="modSld">
      <pc:chgData name="Hottle, Stephanie" userId="S::sahottle@americhem.com::a43777a3-a12b-4684-8738-346d76f309d7" providerId="AD" clId="Web-{643402F2-78AA-065E-666E-F4213996BCE1}" dt="2026-06-29T15:18:53.372" v="43" actId="20577"/>
      <pc:docMkLst>
        <pc:docMk/>
      </pc:docMkLst>
      <pc:sldChg chg="modSp">
        <pc:chgData name="Hottle, Stephanie" userId="S::sahottle@americhem.com::a43777a3-a12b-4684-8738-346d76f309d7" providerId="AD" clId="Web-{643402F2-78AA-065E-666E-F4213996BCE1}" dt="2026-06-29T15:18:53.372" v="43" actId="20577"/>
        <pc:sldMkLst>
          <pc:docMk/>
          <pc:sldMk cId="641379725" sldId="2147480006"/>
        </pc:sldMkLst>
        <pc:spChg chg="mod">
          <ac:chgData name="Hottle, Stephanie" userId="S::sahottle@americhem.com::a43777a3-a12b-4684-8738-346d76f309d7" providerId="AD" clId="Web-{643402F2-78AA-065E-666E-F4213996BCE1}" dt="2026-06-29T15:18:53.372" v="43" actId="20577"/>
          <ac:spMkLst>
            <pc:docMk/>
            <pc:sldMk cId="641379725" sldId="2147480006"/>
            <ac:spMk id="5" creationId="{066ABF07-EB7A-A971-3F51-F04B9D2D93FF}"/>
          </ac:spMkLst>
        </pc:spChg>
      </pc:sldChg>
      <pc:sldChg chg="modSp">
        <pc:chgData name="Hottle, Stephanie" userId="S::sahottle@americhem.com::a43777a3-a12b-4684-8738-346d76f309d7" providerId="AD" clId="Web-{643402F2-78AA-065E-666E-F4213996BCE1}" dt="2026-06-29T15:18:38.185" v="32"/>
        <pc:sldMkLst>
          <pc:docMk/>
          <pc:sldMk cId="2404950355" sldId="2147480143"/>
        </pc:sldMkLst>
        <pc:graphicFrameChg chg="mod modGraphic">
          <ac:chgData name="Hottle, Stephanie" userId="S::sahottle@americhem.com::a43777a3-a12b-4684-8738-346d76f309d7" providerId="AD" clId="Web-{643402F2-78AA-065E-666E-F4213996BCE1}" dt="2026-06-29T15:18:38.185" v="32"/>
          <ac:graphicFrameMkLst>
            <pc:docMk/>
            <pc:sldMk cId="2404950355" sldId="2147480143"/>
            <ac:graphicFrameMk id="4" creationId="{DE2611C5-8C96-3422-95C9-E13E66AB52D2}"/>
          </ac:graphicFrameMkLst>
        </pc:graphicFrameChg>
      </pc:sldChg>
      <pc:sldChg chg="modSp">
        <pc:chgData name="Hottle, Stephanie" userId="S::sahottle@americhem.com::a43777a3-a12b-4684-8738-346d76f309d7" providerId="AD" clId="Web-{643402F2-78AA-065E-666E-F4213996BCE1}" dt="2026-06-29T15:18:48.060" v="38"/>
        <pc:sldMkLst>
          <pc:docMk/>
          <pc:sldMk cId="210857298" sldId="2147480144"/>
        </pc:sldMkLst>
        <pc:graphicFrameChg chg="mod modGraphic">
          <ac:chgData name="Hottle, Stephanie" userId="S::sahottle@americhem.com::a43777a3-a12b-4684-8738-346d76f309d7" providerId="AD" clId="Web-{643402F2-78AA-065E-666E-F4213996BCE1}" dt="2026-06-29T15:18:48.060" v="38"/>
          <ac:graphicFrameMkLst>
            <pc:docMk/>
            <pc:sldMk cId="210857298" sldId="2147480144"/>
            <ac:graphicFrameMk id="4" creationId="{AAA33153-F47E-F36A-C6EB-FECE913B2F4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2BA599-D357-4586-8A37-47DAA720C45B}"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ED098D-4361-4FB6-AC39-55C8A77917AA}" type="slidenum">
              <a:rPr lang="en-US" smtClean="0"/>
              <a:t>‹#›</a:t>
            </a:fld>
            <a:endParaRPr lang="en-US"/>
          </a:p>
        </p:txBody>
      </p:sp>
    </p:spTree>
    <p:extLst>
      <p:ext uri="{BB962C8B-B14F-4D97-AF65-F5344CB8AC3E}">
        <p14:creationId xmlns:p14="http://schemas.microsoft.com/office/powerpoint/2010/main" val="3034963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AED098D-4361-4FB6-AC39-55C8A77917AA}" type="slidenum">
              <a:rPr lang="en-US" smtClean="0"/>
              <a:t>1</a:t>
            </a:fld>
            <a:endParaRPr lang="en-US"/>
          </a:p>
        </p:txBody>
      </p:sp>
    </p:spTree>
    <p:extLst>
      <p:ext uri="{BB962C8B-B14F-4D97-AF65-F5344CB8AC3E}">
        <p14:creationId xmlns:p14="http://schemas.microsoft.com/office/powerpoint/2010/main" val="3918876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626C8-FABC-BC58-3412-605790375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827B2-04FD-6692-7064-71B36D4D23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3F23D9-8397-D0B8-EC79-43AB33801F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BC7DDB-E1B0-B232-E7E3-141D0F3F2297}"/>
              </a:ext>
            </a:extLst>
          </p:cNvPr>
          <p:cNvSpPr>
            <a:spLocks noGrp="1"/>
          </p:cNvSpPr>
          <p:nvPr>
            <p:ph type="sldNum" sz="quarter" idx="5"/>
          </p:nvPr>
        </p:nvSpPr>
        <p:spPr/>
        <p:txBody>
          <a:bodyPr/>
          <a:lstStyle/>
          <a:p>
            <a:fld id="{9AED098D-4361-4FB6-AC39-55C8A77917AA}" type="slidenum">
              <a:rPr lang="en-US" smtClean="0"/>
              <a:t>2</a:t>
            </a:fld>
            <a:endParaRPr lang="en-US"/>
          </a:p>
        </p:txBody>
      </p:sp>
    </p:spTree>
    <p:extLst>
      <p:ext uri="{BB962C8B-B14F-4D97-AF65-F5344CB8AC3E}">
        <p14:creationId xmlns:p14="http://schemas.microsoft.com/office/powerpoint/2010/main" val="952572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13AF5-F54F-F659-CA7C-238B1E119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8457F8-2D3C-ADA0-E2F3-A66A00799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7227C-F297-80F6-4233-E00987A4C2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7391F-0101-7C6E-F20A-D8307E8B7DE5}"/>
              </a:ext>
            </a:extLst>
          </p:cNvPr>
          <p:cNvSpPr>
            <a:spLocks noGrp="1"/>
          </p:cNvSpPr>
          <p:nvPr>
            <p:ph type="sldNum" sz="quarter" idx="5"/>
          </p:nvPr>
        </p:nvSpPr>
        <p:spPr/>
        <p:txBody>
          <a:bodyPr/>
          <a:lstStyle/>
          <a:p>
            <a:fld id="{9AED098D-4361-4FB6-AC39-55C8A77917AA}" type="slidenum">
              <a:rPr lang="en-US" smtClean="0"/>
              <a:t>3</a:t>
            </a:fld>
            <a:endParaRPr lang="en-US"/>
          </a:p>
        </p:txBody>
      </p:sp>
    </p:spTree>
    <p:extLst>
      <p:ext uri="{BB962C8B-B14F-4D97-AF65-F5344CB8AC3E}">
        <p14:creationId xmlns:p14="http://schemas.microsoft.com/office/powerpoint/2010/main" val="769425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81886-6868-BB3B-23FA-495A134D8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C8695-2977-B68E-2501-714CA09ED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3CAFE2-FB8F-7DE5-4A1D-887C81B6B7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22AF51-58C2-5D3B-4E66-5289ADB18EA9}"/>
              </a:ext>
            </a:extLst>
          </p:cNvPr>
          <p:cNvSpPr>
            <a:spLocks noGrp="1"/>
          </p:cNvSpPr>
          <p:nvPr>
            <p:ph type="sldNum" sz="quarter" idx="5"/>
          </p:nvPr>
        </p:nvSpPr>
        <p:spPr/>
        <p:txBody>
          <a:bodyPr/>
          <a:lstStyle/>
          <a:p>
            <a:fld id="{9AED098D-4361-4FB6-AC39-55C8A77917AA}" type="slidenum">
              <a:rPr lang="en-US" smtClean="0"/>
              <a:t>4</a:t>
            </a:fld>
            <a:endParaRPr lang="en-US"/>
          </a:p>
        </p:txBody>
      </p:sp>
    </p:spTree>
    <p:extLst>
      <p:ext uri="{BB962C8B-B14F-4D97-AF65-F5344CB8AC3E}">
        <p14:creationId xmlns:p14="http://schemas.microsoft.com/office/powerpoint/2010/main" val="407402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27179-0761-DC50-28C3-2ED57885DA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E179AC-C99B-1892-D6CD-CBBE857AEC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F6FC8-DA73-2CFD-197E-49F4CED49D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61B7EE-3B45-5E57-55F0-43166FD67687}"/>
              </a:ext>
            </a:extLst>
          </p:cNvPr>
          <p:cNvSpPr>
            <a:spLocks noGrp="1"/>
          </p:cNvSpPr>
          <p:nvPr>
            <p:ph type="sldNum" sz="quarter" idx="5"/>
          </p:nvPr>
        </p:nvSpPr>
        <p:spPr/>
        <p:txBody>
          <a:bodyPr/>
          <a:lstStyle/>
          <a:p>
            <a:fld id="{9AED098D-4361-4FB6-AC39-55C8A77917AA}" type="slidenum">
              <a:rPr lang="en-US" smtClean="0"/>
              <a:t>5</a:t>
            </a:fld>
            <a:endParaRPr lang="en-US"/>
          </a:p>
        </p:txBody>
      </p:sp>
    </p:spTree>
    <p:extLst>
      <p:ext uri="{BB962C8B-B14F-4D97-AF65-F5344CB8AC3E}">
        <p14:creationId xmlns:p14="http://schemas.microsoft.com/office/powerpoint/2010/main" val="2233813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D24B5-8A92-1FD3-9D8B-6874FFE051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B5A757-F39B-9C59-59A4-895756A8DE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D1565C-0E1E-5F4B-ECB9-F902B88218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D48E1C-8CF6-0151-A0A2-030B2C7E80F3}"/>
              </a:ext>
            </a:extLst>
          </p:cNvPr>
          <p:cNvSpPr>
            <a:spLocks noGrp="1"/>
          </p:cNvSpPr>
          <p:nvPr>
            <p:ph type="sldNum" sz="quarter" idx="5"/>
          </p:nvPr>
        </p:nvSpPr>
        <p:spPr/>
        <p:txBody>
          <a:bodyPr/>
          <a:lstStyle/>
          <a:p>
            <a:fld id="{9AED098D-4361-4FB6-AC39-55C8A77917AA}" type="slidenum">
              <a:rPr lang="en-US" smtClean="0"/>
              <a:t>6</a:t>
            </a:fld>
            <a:endParaRPr lang="en-US"/>
          </a:p>
        </p:txBody>
      </p:sp>
    </p:spTree>
    <p:extLst>
      <p:ext uri="{BB962C8B-B14F-4D97-AF65-F5344CB8AC3E}">
        <p14:creationId xmlns:p14="http://schemas.microsoft.com/office/powerpoint/2010/main" val="1489639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604E6-DC5A-6AB6-A8A4-27E7D4E2F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3D26C-A7C4-F389-66E6-0EDC863E8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779BF2-C8FB-FE2A-78EA-9A8868E0EF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381C9B-8CE4-6027-3F48-3C78944BA9F7}"/>
              </a:ext>
            </a:extLst>
          </p:cNvPr>
          <p:cNvSpPr>
            <a:spLocks noGrp="1"/>
          </p:cNvSpPr>
          <p:nvPr>
            <p:ph type="sldNum" sz="quarter" idx="5"/>
          </p:nvPr>
        </p:nvSpPr>
        <p:spPr/>
        <p:txBody>
          <a:bodyPr/>
          <a:lstStyle/>
          <a:p>
            <a:fld id="{9AED098D-4361-4FB6-AC39-55C8A77917AA}" type="slidenum">
              <a:rPr lang="en-US" smtClean="0"/>
              <a:t>7</a:t>
            </a:fld>
            <a:endParaRPr lang="en-US"/>
          </a:p>
        </p:txBody>
      </p:sp>
    </p:spTree>
    <p:extLst>
      <p:ext uri="{BB962C8B-B14F-4D97-AF65-F5344CB8AC3E}">
        <p14:creationId xmlns:p14="http://schemas.microsoft.com/office/powerpoint/2010/main" val="38229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5CF97B-6E29-4D73-ADAD-B15B79B75E1C}" type="slidenum">
              <a:rPr lang="en-US" smtClean="0"/>
              <a:t>8</a:t>
            </a:fld>
            <a:endParaRPr lang="en-US"/>
          </a:p>
        </p:txBody>
      </p:sp>
    </p:spTree>
    <p:extLst>
      <p:ext uri="{BB962C8B-B14F-4D97-AF65-F5344CB8AC3E}">
        <p14:creationId xmlns:p14="http://schemas.microsoft.com/office/powerpoint/2010/main" val="1283899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2" name="Graphic 4">
            <a:extLst>
              <a:ext uri="{FF2B5EF4-FFF2-40B4-BE49-F238E27FC236}">
                <a16:creationId xmlns:a16="http://schemas.microsoft.com/office/drawing/2014/main" id="{6C109966-E7A0-FE47-5486-E26336A81359}"/>
              </a:ext>
            </a:extLst>
          </p:cNvPr>
          <p:cNvGrpSpPr/>
          <p:nvPr userDrawn="1"/>
        </p:nvGrpSpPr>
        <p:grpSpPr>
          <a:xfrm>
            <a:off x="-2995023" y="434715"/>
            <a:ext cx="9699530" cy="6423285"/>
            <a:chOff x="1327141" y="528142"/>
            <a:chExt cx="5118118" cy="3389353"/>
          </a:xfrm>
          <a:gradFill>
            <a:gsLst>
              <a:gs pos="0">
                <a:srgbClr val="92A244"/>
              </a:gs>
              <a:gs pos="14000">
                <a:srgbClr val="6F944B">
                  <a:alpha val="90962"/>
                  <a:lumMod val="99000"/>
                  <a:lumOff val="1000"/>
                </a:srgbClr>
              </a:gs>
              <a:gs pos="100000">
                <a:srgbClr val="013660"/>
              </a:gs>
              <a:gs pos="50000">
                <a:srgbClr val="005E82"/>
              </a:gs>
            </a:gsLst>
            <a:lin ang="2700000" scaled="0"/>
          </a:gradFill>
        </p:grpSpPr>
        <p:sp>
          <p:nvSpPr>
            <p:cNvPr id="13" name="Freeform 12">
              <a:extLst>
                <a:ext uri="{FF2B5EF4-FFF2-40B4-BE49-F238E27FC236}">
                  <a16:creationId xmlns:a16="http://schemas.microsoft.com/office/drawing/2014/main" id="{D78CBDAF-50A7-ACD2-65C6-E1B0505829FB}"/>
                </a:ext>
              </a:extLst>
            </p:cNvPr>
            <p:cNvSpPr/>
            <p:nvPr/>
          </p:nvSpPr>
          <p:spPr>
            <a:xfrm>
              <a:off x="2134321" y="528142"/>
              <a:ext cx="3498911" cy="579084"/>
            </a:xfrm>
            <a:custGeom>
              <a:avLst/>
              <a:gdLst>
                <a:gd name="connsiteX0" fmla="*/ 0 w 3498911"/>
                <a:gd name="connsiteY0" fmla="*/ 0 h 579084"/>
                <a:gd name="connsiteX1" fmla="*/ 3498912 w 3498911"/>
                <a:gd name="connsiteY1" fmla="*/ 0 h 579084"/>
                <a:gd name="connsiteX2" fmla="*/ 3498912 w 3498911"/>
                <a:gd name="connsiteY2" fmla="*/ 579084 h 579084"/>
                <a:gd name="connsiteX3" fmla="*/ 0 w 3498911"/>
                <a:gd name="connsiteY3" fmla="*/ 579084 h 579084"/>
              </a:gdLst>
              <a:ahLst/>
              <a:cxnLst>
                <a:cxn ang="0">
                  <a:pos x="connsiteX0" y="connsiteY0"/>
                </a:cxn>
                <a:cxn ang="0">
                  <a:pos x="connsiteX1" y="connsiteY1"/>
                </a:cxn>
                <a:cxn ang="0">
                  <a:pos x="connsiteX2" y="connsiteY2"/>
                </a:cxn>
                <a:cxn ang="0">
                  <a:pos x="connsiteX3" y="connsiteY3"/>
                </a:cxn>
              </a:cxnLst>
              <a:rect l="l" t="t" r="r" b="b"/>
              <a:pathLst>
                <a:path w="3498911" h="579084">
                  <a:moveTo>
                    <a:pt x="0" y="0"/>
                  </a:moveTo>
                  <a:lnTo>
                    <a:pt x="3498912" y="0"/>
                  </a:lnTo>
                  <a:lnTo>
                    <a:pt x="3498912" y="579084"/>
                  </a:lnTo>
                  <a:lnTo>
                    <a:pt x="0" y="579084"/>
                  </a:lnTo>
                  <a:close/>
                </a:path>
              </a:pathLst>
            </a:custGeom>
            <a:grpFill/>
            <a:ln w="404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4DFF06D-86C7-696B-2164-76C5C696F560}"/>
                </a:ext>
              </a:extLst>
            </p:cNvPr>
            <p:cNvSpPr/>
            <p:nvPr/>
          </p:nvSpPr>
          <p:spPr>
            <a:xfrm>
              <a:off x="1327141" y="1464858"/>
              <a:ext cx="5118118" cy="2452637"/>
            </a:xfrm>
            <a:custGeom>
              <a:avLst/>
              <a:gdLst>
                <a:gd name="connsiteX0" fmla="*/ 5113349 w 5118118"/>
                <a:gd name="connsiteY0" fmla="*/ 1993042 h 2452637"/>
                <a:gd name="connsiteX1" fmla="*/ 5076248 w 5118118"/>
                <a:gd name="connsiteY1" fmla="*/ 1812783 h 2452637"/>
                <a:gd name="connsiteX2" fmla="*/ 5077284 w 5118118"/>
                <a:gd name="connsiteY2" fmla="*/ 1811224 h 2452637"/>
                <a:gd name="connsiteX3" fmla="*/ 4307497 w 5118118"/>
                <a:gd name="connsiteY3" fmla="*/ 0 h 2452637"/>
                <a:gd name="connsiteX4" fmla="*/ 804516 w 5118118"/>
                <a:gd name="connsiteY4" fmla="*/ 0 h 2452637"/>
                <a:gd name="connsiteX5" fmla="*/ 559524 w 5118118"/>
                <a:gd name="connsiteY5" fmla="*/ 579303 h 2452637"/>
                <a:gd name="connsiteX6" fmla="*/ 3842343 w 5118118"/>
                <a:gd name="connsiteY6" fmla="*/ 579303 h 2452637"/>
                <a:gd name="connsiteX7" fmla="*/ 3994289 w 5118118"/>
                <a:gd name="connsiteY7" fmla="*/ 936550 h 2452637"/>
                <a:gd name="connsiteX8" fmla="*/ 408618 w 5118118"/>
                <a:gd name="connsiteY8" fmla="*/ 936550 h 2452637"/>
                <a:gd name="connsiteX9" fmla="*/ 36065 w 5118118"/>
                <a:gd name="connsiteY9" fmla="*/ 1813224 h 2452637"/>
                <a:gd name="connsiteX10" fmla="*/ 0 w 5118118"/>
                <a:gd name="connsiteY10" fmla="*/ 1993042 h 2452637"/>
                <a:gd name="connsiteX11" fmla="*/ 0 w 5118118"/>
                <a:gd name="connsiteY11" fmla="*/ 1993856 h 2452637"/>
                <a:gd name="connsiteX12" fmla="*/ 33243 w 5118118"/>
                <a:gd name="connsiteY12" fmla="*/ 2119918 h 2452637"/>
                <a:gd name="connsiteX13" fmla="*/ 119072 w 5118118"/>
                <a:gd name="connsiteY13" fmla="*/ 2269691 h 2452637"/>
                <a:gd name="connsiteX14" fmla="*/ 316733 w 5118118"/>
                <a:gd name="connsiteY14" fmla="*/ 2429826 h 2452637"/>
                <a:gd name="connsiteX15" fmla="*/ 459312 w 5118118"/>
                <a:gd name="connsiteY15" fmla="*/ 2452638 h 2452637"/>
                <a:gd name="connsiteX16" fmla="*/ 4653295 w 5118118"/>
                <a:gd name="connsiteY16" fmla="*/ 2452638 h 2452637"/>
                <a:gd name="connsiteX17" fmla="*/ 4969159 w 5118118"/>
                <a:gd name="connsiteY17" fmla="*/ 2325818 h 2452637"/>
                <a:gd name="connsiteX18" fmla="*/ 5113349 w 5118118"/>
                <a:gd name="connsiteY18" fmla="*/ 1993042 h 2452637"/>
                <a:gd name="connsiteX19" fmla="*/ 746571 w 5118118"/>
                <a:gd name="connsiteY19" fmla="*/ 1873699 h 2452637"/>
                <a:gd name="connsiteX20" fmla="*/ 898145 w 5118118"/>
                <a:gd name="connsiteY20" fmla="*/ 1516072 h 2452637"/>
                <a:gd name="connsiteX21" fmla="*/ 4264404 w 5118118"/>
                <a:gd name="connsiteY21" fmla="*/ 1516072 h 2452637"/>
                <a:gd name="connsiteX22" fmla="*/ 4416351 w 5118118"/>
                <a:gd name="connsiteY22" fmla="*/ 1873699 h 2452637"/>
                <a:gd name="connsiteX23" fmla="*/ 746571 w 5118118"/>
                <a:gd name="connsiteY23" fmla="*/ 1873699 h 245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18118" h="2452637">
                  <a:moveTo>
                    <a:pt x="5113349" y="1993042"/>
                  </a:moveTo>
                  <a:cubicBezTo>
                    <a:pt x="5100893" y="1930235"/>
                    <a:pt x="5100346" y="1867477"/>
                    <a:pt x="5076248" y="1812783"/>
                  </a:cubicBezTo>
                  <a:lnTo>
                    <a:pt x="5077284" y="1811224"/>
                  </a:lnTo>
                  <a:lnTo>
                    <a:pt x="4307497" y="0"/>
                  </a:lnTo>
                  <a:lnTo>
                    <a:pt x="804516" y="0"/>
                  </a:lnTo>
                  <a:lnTo>
                    <a:pt x="559524" y="579303"/>
                  </a:lnTo>
                  <a:lnTo>
                    <a:pt x="3842343" y="579303"/>
                  </a:lnTo>
                  <a:lnTo>
                    <a:pt x="3994289" y="936550"/>
                  </a:lnTo>
                  <a:lnTo>
                    <a:pt x="408618" y="936550"/>
                  </a:lnTo>
                  <a:lnTo>
                    <a:pt x="36065" y="1813224"/>
                  </a:lnTo>
                  <a:cubicBezTo>
                    <a:pt x="12339" y="1868315"/>
                    <a:pt x="0" y="1929008"/>
                    <a:pt x="0" y="1993042"/>
                  </a:cubicBezTo>
                  <a:cubicBezTo>
                    <a:pt x="0" y="1993313"/>
                    <a:pt x="0" y="1993584"/>
                    <a:pt x="0" y="1993856"/>
                  </a:cubicBezTo>
                  <a:cubicBezTo>
                    <a:pt x="97" y="2037944"/>
                    <a:pt x="12347" y="2081097"/>
                    <a:pt x="33243" y="2119918"/>
                  </a:cubicBezTo>
                  <a:cubicBezTo>
                    <a:pt x="59771" y="2169204"/>
                    <a:pt x="88362" y="2219356"/>
                    <a:pt x="119072" y="2269691"/>
                  </a:cubicBezTo>
                  <a:cubicBezTo>
                    <a:pt x="164572" y="2344265"/>
                    <a:pt x="233771" y="2402465"/>
                    <a:pt x="316733" y="2429826"/>
                  </a:cubicBezTo>
                  <a:cubicBezTo>
                    <a:pt x="361595" y="2444622"/>
                    <a:pt x="409512" y="2452638"/>
                    <a:pt x="459312" y="2452638"/>
                  </a:cubicBezTo>
                  <a:lnTo>
                    <a:pt x="4653295" y="2452638"/>
                  </a:lnTo>
                  <a:cubicBezTo>
                    <a:pt x="4776196" y="2452638"/>
                    <a:pt x="4886609" y="2404007"/>
                    <a:pt x="4969159" y="2325818"/>
                  </a:cubicBezTo>
                  <a:cubicBezTo>
                    <a:pt x="4969163" y="2325814"/>
                    <a:pt x="5149410" y="2174859"/>
                    <a:pt x="5113349" y="1993042"/>
                  </a:cubicBezTo>
                  <a:close/>
                  <a:moveTo>
                    <a:pt x="746571" y="1873699"/>
                  </a:moveTo>
                  <a:lnTo>
                    <a:pt x="898145" y="1516072"/>
                  </a:lnTo>
                  <a:lnTo>
                    <a:pt x="4264404" y="1516072"/>
                  </a:lnTo>
                  <a:lnTo>
                    <a:pt x="4416351" y="1873699"/>
                  </a:lnTo>
                  <a:lnTo>
                    <a:pt x="746571" y="1873699"/>
                  </a:lnTo>
                  <a:close/>
                </a:path>
              </a:pathLst>
            </a:custGeom>
            <a:grpFill/>
            <a:ln w="4048"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7D14AE45-D87C-A789-6FE0-926A145BCCE9}"/>
              </a:ext>
            </a:extLst>
          </p:cNvPr>
          <p:cNvSpPr txBox="1"/>
          <p:nvPr userDrawn="1"/>
        </p:nvSpPr>
        <p:spPr>
          <a:xfrm>
            <a:off x="8188072" y="6321159"/>
            <a:ext cx="1730657" cy="2308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900" b="0" i="0" u="none" strike="noStrike" cap="none" spc="0" normalizeH="0" baseline="0">
                <a:ln>
                  <a:noFill/>
                </a:ln>
                <a:solidFill>
                  <a:srgbClr val="58595B"/>
                </a:solidFill>
                <a:effectLst/>
                <a:uFillTx/>
                <a:latin typeface="+mj-lt"/>
                <a:ea typeface="+mj-ea"/>
                <a:cs typeface="+mj-cs"/>
                <a:sym typeface="Arial"/>
              </a:rPr>
              <a:t>FOR INTERNAL USE ONLY </a:t>
            </a:r>
          </a:p>
        </p:txBody>
      </p:sp>
      <p:sp>
        <p:nvSpPr>
          <p:cNvPr id="3" name="Slide Number">
            <a:extLst>
              <a:ext uri="{FF2B5EF4-FFF2-40B4-BE49-F238E27FC236}">
                <a16:creationId xmlns:a16="http://schemas.microsoft.com/office/drawing/2014/main" id="{80925E1F-B515-E61E-2B7D-693A13B43350}"/>
              </a:ext>
            </a:extLst>
          </p:cNvPr>
          <p:cNvSpPr txBox="1">
            <a:spLocks noGrp="1"/>
          </p:cNvSpPr>
          <p:nvPr>
            <p:ph type="sldNum" sz="quarter" idx="2"/>
          </p:nvPr>
        </p:nvSpPr>
        <p:spPr>
          <a:xfrm>
            <a:off x="11605026" y="6298076"/>
            <a:ext cx="279881" cy="276995"/>
          </a:xfrm>
          <a:prstGeom prst="rect">
            <a:avLst/>
          </a:prstGeom>
        </p:spPr>
        <p:txBody>
          <a:bodyPr/>
          <a:lstStyle>
            <a:lvl1pPr>
              <a:defRPr>
                <a:solidFill>
                  <a:srgbClr val="00335F"/>
                </a:solidFill>
              </a:defRPr>
            </a:lvl1pPr>
          </a:lstStyle>
          <a:p>
            <a:fld id="{86CB4B4D-7CA3-9044-876B-883B54F8677D}" type="slidenum">
              <a:rPr lang="en-US" smtClean="0"/>
              <a:pPr/>
              <a:t>‹#›</a:t>
            </a:fld>
            <a:endParaRPr lang="en-US">
              <a:solidFill>
                <a:srgbClr val="00335F"/>
              </a:solidFill>
            </a:endParaRPr>
          </a:p>
        </p:txBody>
      </p:sp>
    </p:spTree>
    <p:extLst>
      <p:ext uri="{BB962C8B-B14F-4D97-AF65-F5344CB8AC3E}">
        <p14:creationId xmlns:p14="http://schemas.microsoft.com/office/powerpoint/2010/main" val="2079787494"/>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51F14E-F29B-FF6E-B24C-EF6997DF8B2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2D62EB8-BC26-88DD-7D37-15C0D86CD7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EA968B-0921-A28D-7241-97BA5D550D28}"/>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3802847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CA9BF-7E62-B428-CEE3-E14A1E406D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D313C2-3D66-0EE6-98EC-FC955EC950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89630-F916-7906-CF0A-529FB7B310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5114C4-DA2C-61C2-EA22-9E5F9B4F5B2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554F096-632B-8722-3041-180D35D296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CA4F26-91F1-CE79-DC08-6AC320020E5E}"/>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4176109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AB3D-C6DF-B556-DB67-0D32EE608C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A2E3A9-9956-439C-CB1E-5DFECCE19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2650A2-EE82-23A8-63C1-129BC2CA3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DEE1B-1B95-4C18-6E65-AC52767A79F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A224EA9-D876-7143-E4F5-F68D0FF52A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BC95BC-8BC7-289A-BA06-84659BCD18F9}"/>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3185139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48FEC0-AB40-1FF1-39C0-71FA0D863B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A57F15-A96A-5B3D-25E6-59CBE16747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8F5F0-A486-13A6-A8C5-604A5EC1F0A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0AE9795-48A1-5B7C-04DB-3FF1881A5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2F6F51-2BB0-C7F0-10B4-8420E978480B}"/>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1574462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ody - BulletPoints">
    <p:bg>
      <p:bgPr>
        <a:blipFill dpi="0" rotWithShape="1">
          <a:blip r:embed="rId2">
            <a:lum/>
          </a:blip>
          <a:srcRect/>
          <a:stretch>
            <a:fillRect l="-13000" t="-4000" r="-28000" b="-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D1AB7-703D-334E-B5BD-52A15F5C6DC9}"/>
              </a:ext>
            </a:extLst>
          </p:cNvPr>
          <p:cNvSpPr>
            <a:spLocks noGrp="1"/>
          </p:cNvSpPr>
          <p:nvPr>
            <p:ph type="title" hasCustomPrompt="1"/>
          </p:nvPr>
        </p:nvSpPr>
        <p:spPr>
          <a:xfrm>
            <a:off x="235473" y="365128"/>
            <a:ext cx="10515600" cy="567380"/>
          </a:xfrm>
        </p:spPr>
        <p:txBody>
          <a:bodyPr lIns="0">
            <a:normAutofit/>
          </a:bodyPr>
          <a:lstStyle>
            <a:lvl1pPr>
              <a:defRPr sz="2500" b="0">
                <a:solidFill>
                  <a:srgbClr val="1E3764"/>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B70854D4-832F-9C43-A2A2-A173DE12FEE3}"/>
              </a:ext>
            </a:extLst>
          </p:cNvPr>
          <p:cNvSpPr>
            <a:spLocks noGrp="1"/>
          </p:cNvSpPr>
          <p:nvPr>
            <p:ph type="body" sz="quarter" idx="10" hasCustomPrompt="1"/>
          </p:nvPr>
        </p:nvSpPr>
        <p:spPr>
          <a:xfrm>
            <a:off x="235473" y="1546711"/>
            <a:ext cx="10515600" cy="2974975"/>
          </a:xfrm>
        </p:spPr>
        <p:txBody>
          <a:bodyPr lIns="0">
            <a:normAutofit/>
          </a:bodyPr>
          <a:lstStyle>
            <a:lvl1pPr>
              <a:defRPr sz="1400">
                <a:solidFill>
                  <a:schemeClr val="accent5">
                    <a:lumMod val="50000"/>
                  </a:schemeClr>
                </a:solidFill>
                <a:latin typeface="Arial" panose="020B0604020202020204" pitchFamily="34" charset="0"/>
                <a:cs typeface="Arial" panose="020B0604020202020204" pitchFamily="34" charset="0"/>
              </a:defRPr>
            </a:lvl1pPr>
            <a:lvl2pPr>
              <a:defRPr sz="1400">
                <a:solidFill>
                  <a:schemeClr val="accent5">
                    <a:lumMod val="50000"/>
                  </a:schemeClr>
                </a:solidFill>
                <a:latin typeface="Arial" panose="020B0604020202020204" pitchFamily="34" charset="0"/>
                <a:cs typeface="Arial" panose="020B0604020202020204" pitchFamily="34" charset="0"/>
              </a:defRPr>
            </a:lvl2pPr>
            <a:lvl3pPr>
              <a:defRPr sz="1400">
                <a:solidFill>
                  <a:schemeClr val="accent5">
                    <a:lumMod val="50000"/>
                  </a:schemeClr>
                </a:solidFill>
                <a:latin typeface="Arial" panose="020B0604020202020204" pitchFamily="34" charset="0"/>
                <a:cs typeface="Arial" panose="020B0604020202020204" pitchFamily="34" charset="0"/>
              </a:defRPr>
            </a:lvl3pPr>
            <a:lvl4pPr>
              <a:defRPr sz="1400">
                <a:solidFill>
                  <a:schemeClr val="accent5">
                    <a:lumMod val="50000"/>
                  </a:schemeClr>
                </a:solidFill>
                <a:latin typeface="Arial" panose="020B0604020202020204" pitchFamily="34" charset="0"/>
                <a:cs typeface="Arial" panose="020B0604020202020204" pitchFamily="34" charset="0"/>
              </a:defRPr>
            </a:lvl4pPr>
            <a:lvl5pPr>
              <a:defRPr sz="1400">
                <a:solidFill>
                  <a:schemeClr val="accent5">
                    <a:lumMod val="50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p:cNvSpPr txBox="1"/>
          <p:nvPr userDrawn="1"/>
        </p:nvSpPr>
        <p:spPr>
          <a:xfrm>
            <a:off x="10988140" y="6337426"/>
            <a:ext cx="597528" cy="215444"/>
          </a:xfrm>
          <a:prstGeom prst="rect">
            <a:avLst/>
          </a:prstGeom>
          <a:noFill/>
        </p:spPr>
        <p:txBody>
          <a:bodyPr wrap="square" rtlCol="0">
            <a:spAutoFit/>
          </a:bodyPr>
          <a:lstStyle/>
          <a:p>
            <a:pPr algn="r"/>
            <a:fld id="{21EEE12D-81D3-4514-8B59-7FDC3CD82E3F}" type="slidenum">
              <a:rPr lang="en-US" sz="800" smtClean="0">
                <a:solidFill>
                  <a:srgbClr val="1E3764"/>
                </a:solidFill>
                <a:latin typeface="Arial" panose="020B0604020202020204" pitchFamily="34" charset="0"/>
                <a:cs typeface="Arial" panose="020B0604020202020204" pitchFamily="34" charset="0"/>
              </a:rPr>
              <a:t>‹#›</a:t>
            </a:fld>
            <a:endParaRPr lang="en-US" sz="800">
              <a:solidFill>
                <a:srgbClr val="1E3764"/>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613011D-36AD-9966-E89E-11C4D375825F}"/>
              </a:ext>
            </a:extLst>
          </p:cNvPr>
          <p:cNvSpPr txBox="1"/>
          <p:nvPr userDrawn="1"/>
        </p:nvSpPr>
        <p:spPr>
          <a:xfrm>
            <a:off x="235473" y="6311008"/>
            <a:ext cx="5708127" cy="246221"/>
          </a:xfrm>
          <a:prstGeom prst="rect">
            <a:avLst/>
          </a:prstGeom>
          <a:noFill/>
        </p:spPr>
        <p:txBody>
          <a:bodyPr wrap="square" lIns="0" rtlCol="0">
            <a:spAutoFit/>
          </a:bodyPr>
          <a:lstStyle/>
          <a:p>
            <a:r>
              <a:rPr lang="en-CA" sz="1000">
                <a:solidFill>
                  <a:srgbClr val="1E3764"/>
                </a:solidFill>
                <a:effectLst/>
                <a:latin typeface="Arial" panose="020B0604020202020204" pitchFamily="34" charset="0"/>
              </a:rPr>
              <a:t>Designing for Durability: Connecting Weathering Decisions to Long-Term Performance</a:t>
            </a:r>
          </a:p>
        </p:txBody>
      </p:sp>
    </p:spTree>
    <p:extLst>
      <p:ext uri="{BB962C8B-B14F-4D97-AF65-F5344CB8AC3E}">
        <p14:creationId xmlns:p14="http://schemas.microsoft.com/office/powerpoint/2010/main" val="26310744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Body - Paragraph Alt">
    <p:bg>
      <p:bgPr>
        <a:gradFill>
          <a:gsLst>
            <a:gs pos="0">
              <a:srgbClr val="92A244"/>
            </a:gs>
            <a:gs pos="14000">
              <a:srgbClr val="6F944B">
                <a:alpha val="90962"/>
                <a:lumMod val="99000"/>
                <a:lumOff val="1000"/>
              </a:srgbClr>
            </a:gs>
            <a:gs pos="72000">
              <a:srgbClr val="0E6D5E"/>
            </a:gs>
          </a:gsLst>
          <a:lin ang="180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4A24BF-67A1-D12D-B4CC-1DADD53F7639}"/>
              </a:ext>
            </a:extLst>
          </p:cNvPr>
          <p:cNvSpPr>
            <a:spLocks noGrp="1"/>
          </p:cNvSpPr>
          <p:nvPr>
            <p:ph type="title" hasCustomPrompt="1"/>
          </p:nvPr>
        </p:nvSpPr>
        <p:spPr>
          <a:xfrm>
            <a:off x="237843" y="430424"/>
            <a:ext cx="11733121" cy="509164"/>
          </a:xfrm>
          <a:ln w="12700">
            <a:miter lim="400000"/>
          </a:ln>
        </p:spPr>
        <p:txBody>
          <a:bodyPr wrap="square" lIns="0" tIns="54000" rIns="54000" bIns="54000">
            <a:spAutoFit/>
          </a:bodyPr>
          <a:lstStyle>
            <a:lvl1pPr>
              <a:defRPr kumimoji="0" lang="en-IN" sz="2600" b="0" cap="none" normalizeH="0" baseline="0" dirty="0">
                <a:ln>
                  <a:noFill/>
                </a:ln>
                <a:solidFill>
                  <a:srgbClr val="D0DBD3"/>
                </a:solidFill>
                <a:effectLst/>
              </a:defRPr>
            </a:lvl1pPr>
          </a:lstStyle>
          <a:p>
            <a:pPr lvl="0" fontAlgn="auto" hangingPunct="0">
              <a:lnSpc>
                <a:spcPct val="100000"/>
              </a:lnSpc>
            </a:pPr>
            <a:r>
              <a:rPr lang="en-GB"/>
              <a:t>Click to edit master title style</a:t>
            </a:r>
            <a:endParaRPr lang="en-IN"/>
          </a:p>
        </p:txBody>
      </p:sp>
      <p:sp>
        <p:nvSpPr>
          <p:cNvPr id="2" name="TextBox 1">
            <a:extLst>
              <a:ext uri="{FF2B5EF4-FFF2-40B4-BE49-F238E27FC236}">
                <a16:creationId xmlns:a16="http://schemas.microsoft.com/office/drawing/2014/main" id="{5FA54C97-9894-801C-735B-5BC81A69F158}"/>
              </a:ext>
            </a:extLst>
          </p:cNvPr>
          <p:cNvSpPr txBox="1"/>
          <p:nvPr userDrawn="1"/>
        </p:nvSpPr>
        <p:spPr>
          <a:xfrm>
            <a:off x="10800435" y="6474433"/>
            <a:ext cx="597528" cy="215444"/>
          </a:xfrm>
          <a:prstGeom prst="rect">
            <a:avLst/>
          </a:prstGeom>
          <a:noFill/>
        </p:spPr>
        <p:txBody>
          <a:bodyPr wrap="square" rtlCol="0">
            <a:spAutoFit/>
          </a:bodyPr>
          <a:lstStyle/>
          <a:p>
            <a:pPr algn="r"/>
            <a:fld id="{21EEE12D-81D3-4514-8B59-7FDC3CD82E3F}" type="slidenum">
              <a:rPr lang="en-US" sz="800" smtClean="0">
                <a:solidFill>
                  <a:srgbClr val="FFFFFF"/>
                </a:solidFill>
                <a:latin typeface="Arial" panose="020B0604020202020204" pitchFamily="34" charset="0"/>
                <a:cs typeface="Arial" panose="020B0604020202020204" pitchFamily="34" charset="0"/>
              </a:rPr>
              <a:t>‹#›</a:t>
            </a:fld>
            <a:endParaRPr lang="en-US" sz="800">
              <a:solidFill>
                <a:srgbClr val="FFFFFF"/>
              </a:solidFill>
              <a:latin typeface="Arial" panose="020B0604020202020204" pitchFamily="34" charset="0"/>
              <a:cs typeface="Arial" panose="020B0604020202020204" pitchFamily="34" charset="0"/>
            </a:endParaRPr>
          </a:p>
        </p:txBody>
      </p:sp>
      <p:pic>
        <p:nvPicPr>
          <p:cNvPr id="7" name="Graphic 6">
            <a:extLst>
              <a:ext uri="{FF2B5EF4-FFF2-40B4-BE49-F238E27FC236}">
                <a16:creationId xmlns:a16="http://schemas.microsoft.com/office/drawing/2014/main" id="{35724594-6E4C-594F-A8A9-3176AAB216A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97963" y="6272864"/>
            <a:ext cx="515187" cy="540166"/>
          </a:xfrm>
          <a:prstGeom prst="rect">
            <a:avLst/>
          </a:prstGeom>
        </p:spPr>
      </p:pic>
      <p:sp>
        <p:nvSpPr>
          <p:cNvPr id="3" name="TextBox 2">
            <a:extLst>
              <a:ext uri="{FF2B5EF4-FFF2-40B4-BE49-F238E27FC236}">
                <a16:creationId xmlns:a16="http://schemas.microsoft.com/office/drawing/2014/main" id="{35F8BA55-23FE-794F-C7FE-50FB9C1E4BB6}"/>
              </a:ext>
            </a:extLst>
          </p:cNvPr>
          <p:cNvSpPr txBox="1"/>
          <p:nvPr userDrawn="1"/>
        </p:nvSpPr>
        <p:spPr>
          <a:xfrm>
            <a:off x="235473" y="6311008"/>
            <a:ext cx="5708127" cy="246221"/>
          </a:xfrm>
          <a:prstGeom prst="rect">
            <a:avLst/>
          </a:prstGeom>
          <a:noFill/>
        </p:spPr>
        <p:txBody>
          <a:bodyPr wrap="square" lIns="0" rtlCol="0">
            <a:spAutoFit/>
          </a:bodyPr>
          <a:lstStyle/>
          <a:p>
            <a:r>
              <a:rPr lang="en-CA" sz="1000">
                <a:solidFill>
                  <a:schemeClr val="bg1"/>
                </a:solidFill>
                <a:effectLst/>
                <a:latin typeface="Arial" panose="020B0604020202020204" pitchFamily="34" charset="0"/>
              </a:rPr>
              <a:t>Designing for Durability: Connecting Weathering Decisions to Long-Term Performance</a:t>
            </a:r>
          </a:p>
        </p:txBody>
      </p:sp>
    </p:spTree>
    <p:extLst>
      <p:ext uri="{BB962C8B-B14F-4D97-AF65-F5344CB8AC3E}">
        <p14:creationId xmlns:p14="http://schemas.microsoft.com/office/powerpoint/2010/main" val="3942710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Map_01">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8142A2-0E78-3B43-BE68-2A1AC0FE617B}"/>
              </a:ext>
            </a:extLst>
          </p:cNvPr>
          <p:cNvSpPr txBox="1"/>
          <p:nvPr userDrawn="1"/>
        </p:nvSpPr>
        <p:spPr>
          <a:xfrm>
            <a:off x="10800435" y="6474433"/>
            <a:ext cx="597528" cy="215444"/>
          </a:xfrm>
          <a:prstGeom prst="rect">
            <a:avLst/>
          </a:prstGeom>
          <a:noFill/>
        </p:spPr>
        <p:txBody>
          <a:bodyPr wrap="square" rtlCol="0">
            <a:spAutoFit/>
          </a:bodyPr>
          <a:lstStyle/>
          <a:p>
            <a:pPr algn="r"/>
            <a:fld id="{21EEE12D-81D3-4514-8B59-7FDC3CD82E3F}" type="slidenum">
              <a:rPr lang="en-US" sz="800" smtClean="0">
                <a:solidFill>
                  <a:srgbClr val="1E3764"/>
                </a:solidFill>
                <a:latin typeface="Arial" panose="020B0604020202020204" pitchFamily="34" charset="0"/>
                <a:cs typeface="Arial" panose="020B0604020202020204" pitchFamily="34" charset="0"/>
              </a:rPr>
              <a:t>‹#›</a:t>
            </a:fld>
            <a:endParaRPr lang="en-US" sz="800">
              <a:solidFill>
                <a:srgbClr val="1E3764"/>
              </a:solidFill>
              <a:latin typeface="Arial" panose="020B0604020202020204" pitchFamily="34" charset="0"/>
              <a:cs typeface="Arial" panose="020B0604020202020204" pitchFamily="34" charset="0"/>
            </a:endParaRPr>
          </a:p>
        </p:txBody>
      </p:sp>
      <p:pic>
        <p:nvPicPr>
          <p:cNvPr id="4" name="Graphic 3">
            <a:extLst>
              <a:ext uri="{FF2B5EF4-FFF2-40B4-BE49-F238E27FC236}">
                <a16:creationId xmlns:a16="http://schemas.microsoft.com/office/drawing/2014/main" id="{77D4D1F5-6962-6257-C6A7-05ED49A3E2B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397963" y="6272864"/>
            <a:ext cx="515187" cy="540166"/>
          </a:xfrm>
          <a:prstGeom prst="rect">
            <a:avLst/>
          </a:prstGeom>
        </p:spPr>
      </p:pic>
      <p:sp>
        <p:nvSpPr>
          <p:cNvPr id="3" name="TextBox 2">
            <a:extLst>
              <a:ext uri="{FF2B5EF4-FFF2-40B4-BE49-F238E27FC236}">
                <a16:creationId xmlns:a16="http://schemas.microsoft.com/office/drawing/2014/main" id="{FFFDD991-9502-D7B8-84D9-4D0AB6691B80}"/>
              </a:ext>
            </a:extLst>
          </p:cNvPr>
          <p:cNvSpPr txBox="1"/>
          <p:nvPr userDrawn="1"/>
        </p:nvSpPr>
        <p:spPr>
          <a:xfrm>
            <a:off x="235473" y="6311008"/>
            <a:ext cx="5708127" cy="246221"/>
          </a:xfrm>
          <a:prstGeom prst="rect">
            <a:avLst/>
          </a:prstGeom>
          <a:noFill/>
        </p:spPr>
        <p:txBody>
          <a:bodyPr wrap="square" lIns="0" rtlCol="0">
            <a:spAutoFit/>
          </a:bodyPr>
          <a:lstStyle/>
          <a:p>
            <a:r>
              <a:rPr lang="en-CA" sz="1000">
                <a:solidFill>
                  <a:srgbClr val="1E3764"/>
                </a:solidFill>
                <a:effectLst/>
                <a:latin typeface="Arial" panose="020B0604020202020204" pitchFamily="34" charset="0"/>
              </a:rPr>
              <a:t>Designing for Durability: Connecting Weathering Decisions to Long-Term Performance</a:t>
            </a:r>
          </a:p>
        </p:txBody>
      </p:sp>
    </p:spTree>
    <p:extLst>
      <p:ext uri="{BB962C8B-B14F-4D97-AF65-F5344CB8AC3E}">
        <p14:creationId xmlns:p14="http://schemas.microsoft.com/office/powerpoint/2010/main" val="521134047"/>
      </p:ext>
    </p:extLst>
  </p:cSld>
  <p:clrMapOvr>
    <a:masterClrMapping/>
  </p:clrMapOvr>
  <p:extLst>
    <p:ext uri="{DCECCB84-F9BA-43D5-87BE-67443E8EF086}">
      <p15:sldGuideLst xmlns:p15="http://schemas.microsoft.com/office/powerpoint/2012/main">
        <p15:guide id="1" pos="291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FFFFFF">
            <a:alpha val="63000"/>
          </a:srgbClr>
        </a:solidFill>
        <a:effectLst/>
      </p:bgPr>
    </p:bg>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11523625" y="6400415"/>
            <a:ext cx="279881" cy="276995"/>
          </a:xfrm>
          <a:prstGeom prst="rect">
            <a:avLst/>
          </a:prstGeom>
        </p:spPr>
        <p:txBody>
          <a:bodyPr/>
          <a:lstStyle>
            <a:lvl1pPr>
              <a:defRPr>
                <a:solidFill>
                  <a:srgbClr val="58595B"/>
                </a:solidFill>
              </a:defRPr>
            </a:lvl1pPr>
          </a:lstStyle>
          <a:p>
            <a:fld id="{86CB4B4D-7CA3-9044-876B-883B54F8677D}" type="slidenum">
              <a:rPr lang="en-US" smtClean="0"/>
              <a:pPr/>
              <a:t>‹#›</a:t>
            </a:fld>
            <a:endParaRPr lang="en-US"/>
          </a:p>
        </p:txBody>
      </p:sp>
      <p:grpSp>
        <p:nvGrpSpPr>
          <p:cNvPr id="6" name="Graphic 4">
            <a:extLst>
              <a:ext uri="{FF2B5EF4-FFF2-40B4-BE49-F238E27FC236}">
                <a16:creationId xmlns:a16="http://schemas.microsoft.com/office/drawing/2014/main" id="{7195FF65-9620-C591-6124-D91526B3663B}"/>
              </a:ext>
            </a:extLst>
          </p:cNvPr>
          <p:cNvGrpSpPr/>
          <p:nvPr/>
        </p:nvGrpSpPr>
        <p:grpSpPr>
          <a:xfrm>
            <a:off x="-2999232" y="434714"/>
            <a:ext cx="9699530" cy="6400800"/>
            <a:chOff x="1327141" y="528142"/>
            <a:chExt cx="5118118" cy="3389353"/>
          </a:xfrm>
          <a:blipFill dpi="0" rotWithShape="1">
            <a:blip r:embed="rId2"/>
            <a:srcRect/>
            <a:stretch>
              <a:fillRect l="-34000" t="-2000" r="-46000"/>
            </a:stretch>
          </a:blipFill>
        </p:grpSpPr>
        <p:sp>
          <p:nvSpPr>
            <p:cNvPr id="7" name="Freeform 6">
              <a:extLst>
                <a:ext uri="{FF2B5EF4-FFF2-40B4-BE49-F238E27FC236}">
                  <a16:creationId xmlns:a16="http://schemas.microsoft.com/office/drawing/2014/main" id="{057E2137-6596-D5F4-52C2-328A20301CD4}"/>
                </a:ext>
              </a:extLst>
            </p:cNvPr>
            <p:cNvSpPr/>
            <p:nvPr/>
          </p:nvSpPr>
          <p:spPr>
            <a:xfrm>
              <a:off x="2134321" y="528142"/>
              <a:ext cx="3498911" cy="579084"/>
            </a:xfrm>
            <a:custGeom>
              <a:avLst/>
              <a:gdLst>
                <a:gd name="connsiteX0" fmla="*/ 0 w 3498911"/>
                <a:gd name="connsiteY0" fmla="*/ 0 h 579084"/>
                <a:gd name="connsiteX1" fmla="*/ 3498912 w 3498911"/>
                <a:gd name="connsiteY1" fmla="*/ 0 h 579084"/>
                <a:gd name="connsiteX2" fmla="*/ 3498912 w 3498911"/>
                <a:gd name="connsiteY2" fmla="*/ 579084 h 579084"/>
                <a:gd name="connsiteX3" fmla="*/ 0 w 3498911"/>
                <a:gd name="connsiteY3" fmla="*/ 579084 h 579084"/>
              </a:gdLst>
              <a:ahLst/>
              <a:cxnLst>
                <a:cxn ang="0">
                  <a:pos x="connsiteX0" y="connsiteY0"/>
                </a:cxn>
                <a:cxn ang="0">
                  <a:pos x="connsiteX1" y="connsiteY1"/>
                </a:cxn>
                <a:cxn ang="0">
                  <a:pos x="connsiteX2" y="connsiteY2"/>
                </a:cxn>
                <a:cxn ang="0">
                  <a:pos x="connsiteX3" y="connsiteY3"/>
                </a:cxn>
              </a:cxnLst>
              <a:rect l="l" t="t" r="r" b="b"/>
              <a:pathLst>
                <a:path w="3498911" h="579084">
                  <a:moveTo>
                    <a:pt x="0" y="0"/>
                  </a:moveTo>
                  <a:lnTo>
                    <a:pt x="3498912" y="0"/>
                  </a:lnTo>
                  <a:lnTo>
                    <a:pt x="3498912" y="579084"/>
                  </a:lnTo>
                  <a:lnTo>
                    <a:pt x="0" y="579084"/>
                  </a:lnTo>
                  <a:close/>
                </a:path>
              </a:pathLst>
            </a:custGeom>
            <a:grpFill/>
            <a:ln w="404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0434DF1-D023-1B95-A3D4-EF9A420CC5F1}"/>
                </a:ext>
              </a:extLst>
            </p:cNvPr>
            <p:cNvSpPr/>
            <p:nvPr/>
          </p:nvSpPr>
          <p:spPr>
            <a:xfrm>
              <a:off x="1327141" y="1464858"/>
              <a:ext cx="5118118" cy="2452637"/>
            </a:xfrm>
            <a:custGeom>
              <a:avLst/>
              <a:gdLst>
                <a:gd name="connsiteX0" fmla="*/ 5113349 w 5118118"/>
                <a:gd name="connsiteY0" fmla="*/ 1993042 h 2452637"/>
                <a:gd name="connsiteX1" fmla="*/ 5076248 w 5118118"/>
                <a:gd name="connsiteY1" fmla="*/ 1812783 h 2452637"/>
                <a:gd name="connsiteX2" fmla="*/ 5077284 w 5118118"/>
                <a:gd name="connsiteY2" fmla="*/ 1811224 h 2452637"/>
                <a:gd name="connsiteX3" fmla="*/ 4307497 w 5118118"/>
                <a:gd name="connsiteY3" fmla="*/ 0 h 2452637"/>
                <a:gd name="connsiteX4" fmla="*/ 804516 w 5118118"/>
                <a:gd name="connsiteY4" fmla="*/ 0 h 2452637"/>
                <a:gd name="connsiteX5" fmla="*/ 559524 w 5118118"/>
                <a:gd name="connsiteY5" fmla="*/ 579303 h 2452637"/>
                <a:gd name="connsiteX6" fmla="*/ 3842343 w 5118118"/>
                <a:gd name="connsiteY6" fmla="*/ 579303 h 2452637"/>
                <a:gd name="connsiteX7" fmla="*/ 3994289 w 5118118"/>
                <a:gd name="connsiteY7" fmla="*/ 936550 h 2452637"/>
                <a:gd name="connsiteX8" fmla="*/ 408618 w 5118118"/>
                <a:gd name="connsiteY8" fmla="*/ 936550 h 2452637"/>
                <a:gd name="connsiteX9" fmla="*/ 36065 w 5118118"/>
                <a:gd name="connsiteY9" fmla="*/ 1813224 h 2452637"/>
                <a:gd name="connsiteX10" fmla="*/ 0 w 5118118"/>
                <a:gd name="connsiteY10" fmla="*/ 1993042 h 2452637"/>
                <a:gd name="connsiteX11" fmla="*/ 0 w 5118118"/>
                <a:gd name="connsiteY11" fmla="*/ 1993856 h 2452637"/>
                <a:gd name="connsiteX12" fmla="*/ 33243 w 5118118"/>
                <a:gd name="connsiteY12" fmla="*/ 2119918 h 2452637"/>
                <a:gd name="connsiteX13" fmla="*/ 119072 w 5118118"/>
                <a:gd name="connsiteY13" fmla="*/ 2269691 h 2452637"/>
                <a:gd name="connsiteX14" fmla="*/ 316733 w 5118118"/>
                <a:gd name="connsiteY14" fmla="*/ 2429826 h 2452637"/>
                <a:gd name="connsiteX15" fmla="*/ 459312 w 5118118"/>
                <a:gd name="connsiteY15" fmla="*/ 2452638 h 2452637"/>
                <a:gd name="connsiteX16" fmla="*/ 4653295 w 5118118"/>
                <a:gd name="connsiteY16" fmla="*/ 2452638 h 2452637"/>
                <a:gd name="connsiteX17" fmla="*/ 4969159 w 5118118"/>
                <a:gd name="connsiteY17" fmla="*/ 2325818 h 2452637"/>
                <a:gd name="connsiteX18" fmla="*/ 5113349 w 5118118"/>
                <a:gd name="connsiteY18" fmla="*/ 1993042 h 2452637"/>
                <a:gd name="connsiteX19" fmla="*/ 746571 w 5118118"/>
                <a:gd name="connsiteY19" fmla="*/ 1873699 h 2452637"/>
                <a:gd name="connsiteX20" fmla="*/ 898145 w 5118118"/>
                <a:gd name="connsiteY20" fmla="*/ 1516072 h 2452637"/>
                <a:gd name="connsiteX21" fmla="*/ 4264404 w 5118118"/>
                <a:gd name="connsiteY21" fmla="*/ 1516072 h 2452637"/>
                <a:gd name="connsiteX22" fmla="*/ 4416351 w 5118118"/>
                <a:gd name="connsiteY22" fmla="*/ 1873699 h 2452637"/>
                <a:gd name="connsiteX23" fmla="*/ 746571 w 5118118"/>
                <a:gd name="connsiteY23" fmla="*/ 1873699 h 245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18118" h="2452637">
                  <a:moveTo>
                    <a:pt x="5113349" y="1993042"/>
                  </a:moveTo>
                  <a:cubicBezTo>
                    <a:pt x="5100893" y="1930235"/>
                    <a:pt x="5100346" y="1867477"/>
                    <a:pt x="5076248" y="1812783"/>
                  </a:cubicBezTo>
                  <a:lnTo>
                    <a:pt x="5077284" y="1811224"/>
                  </a:lnTo>
                  <a:lnTo>
                    <a:pt x="4307497" y="0"/>
                  </a:lnTo>
                  <a:lnTo>
                    <a:pt x="804516" y="0"/>
                  </a:lnTo>
                  <a:lnTo>
                    <a:pt x="559524" y="579303"/>
                  </a:lnTo>
                  <a:lnTo>
                    <a:pt x="3842343" y="579303"/>
                  </a:lnTo>
                  <a:lnTo>
                    <a:pt x="3994289" y="936550"/>
                  </a:lnTo>
                  <a:lnTo>
                    <a:pt x="408618" y="936550"/>
                  </a:lnTo>
                  <a:lnTo>
                    <a:pt x="36065" y="1813224"/>
                  </a:lnTo>
                  <a:cubicBezTo>
                    <a:pt x="12339" y="1868315"/>
                    <a:pt x="0" y="1929008"/>
                    <a:pt x="0" y="1993042"/>
                  </a:cubicBezTo>
                  <a:cubicBezTo>
                    <a:pt x="0" y="1993313"/>
                    <a:pt x="0" y="1993584"/>
                    <a:pt x="0" y="1993856"/>
                  </a:cubicBezTo>
                  <a:cubicBezTo>
                    <a:pt x="97" y="2037944"/>
                    <a:pt x="12347" y="2081097"/>
                    <a:pt x="33243" y="2119918"/>
                  </a:cubicBezTo>
                  <a:cubicBezTo>
                    <a:pt x="59771" y="2169204"/>
                    <a:pt x="88362" y="2219356"/>
                    <a:pt x="119072" y="2269691"/>
                  </a:cubicBezTo>
                  <a:cubicBezTo>
                    <a:pt x="164572" y="2344265"/>
                    <a:pt x="233771" y="2402465"/>
                    <a:pt x="316733" y="2429826"/>
                  </a:cubicBezTo>
                  <a:cubicBezTo>
                    <a:pt x="361595" y="2444622"/>
                    <a:pt x="409512" y="2452638"/>
                    <a:pt x="459312" y="2452638"/>
                  </a:cubicBezTo>
                  <a:lnTo>
                    <a:pt x="4653295" y="2452638"/>
                  </a:lnTo>
                  <a:cubicBezTo>
                    <a:pt x="4776196" y="2452638"/>
                    <a:pt x="4886609" y="2404007"/>
                    <a:pt x="4969159" y="2325818"/>
                  </a:cubicBezTo>
                  <a:cubicBezTo>
                    <a:pt x="4969163" y="2325814"/>
                    <a:pt x="5149410" y="2174859"/>
                    <a:pt x="5113349" y="1993042"/>
                  </a:cubicBezTo>
                  <a:close/>
                  <a:moveTo>
                    <a:pt x="746571" y="1873699"/>
                  </a:moveTo>
                  <a:lnTo>
                    <a:pt x="898145" y="1516072"/>
                  </a:lnTo>
                  <a:lnTo>
                    <a:pt x="4264404" y="1516072"/>
                  </a:lnTo>
                  <a:lnTo>
                    <a:pt x="4416351" y="1873699"/>
                  </a:lnTo>
                  <a:lnTo>
                    <a:pt x="746571" y="1873699"/>
                  </a:lnTo>
                  <a:close/>
                </a:path>
              </a:pathLst>
            </a:custGeom>
            <a:grpFill/>
            <a:ln w="4048" cap="flat">
              <a:noFill/>
              <a:prstDash val="solid"/>
              <a:miter/>
            </a:ln>
          </p:spPr>
          <p:txBody>
            <a:bodyPr rtlCol="0" anchor="ctr"/>
            <a:lstStyle/>
            <a:p>
              <a:endParaRPr lang="en-US"/>
            </a:p>
          </p:txBody>
        </p:sp>
      </p:grpSp>
      <p:pic>
        <p:nvPicPr>
          <p:cNvPr id="17" name="Graphic 16">
            <a:extLst>
              <a:ext uri="{FF2B5EF4-FFF2-40B4-BE49-F238E27FC236}">
                <a16:creationId xmlns:a16="http://schemas.microsoft.com/office/drawing/2014/main" id="{63EEF501-38D7-8733-B140-001270D4C2F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85328" y="6204642"/>
            <a:ext cx="1885149" cy="573865"/>
          </a:xfrm>
          <a:prstGeom prst="rect">
            <a:avLst/>
          </a:prstGeom>
        </p:spPr>
      </p:pic>
    </p:spTree>
    <p:extLst>
      <p:ext uri="{BB962C8B-B14F-4D97-AF65-F5344CB8AC3E}">
        <p14:creationId xmlns:p14="http://schemas.microsoft.com/office/powerpoint/2010/main" val="241888277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438786C-22F4-8167-2FDA-9B006093D3F2}"/>
              </a:ext>
            </a:extLst>
          </p:cNvPr>
          <p:cNvPicPr>
            <a:picLocks noChangeAspect="1"/>
          </p:cNvPicPr>
          <p:nvPr userDrawn="1"/>
        </p:nvPicPr>
        <p:blipFill>
          <a:blip r:embed="rId2">
            <a:extLst>
              <a:ext uri="{28A0092B-C50C-407E-A947-70E740481C1C}">
                <a14:useLocalDpi xmlns:a14="http://schemas.microsoft.com/office/drawing/2010/main" val="0"/>
              </a:ext>
            </a:extLst>
          </a:blip>
          <a:srcRect t="7601" b="7601"/>
          <a:stretch/>
        </p:blipFill>
        <p:spPr>
          <a:xfrm>
            <a:off x="1" y="0"/>
            <a:ext cx="12192000" cy="6858000"/>
          </a:xfrm>
          <a:prstGeom prst="rect">
            <a:avLst/>
          </a:prstGeom>
        </p:spPr>
      </p:pic>
      <p:sp>
        <p:nvSpPr>
          <p:cNvPr id="16" name="Rectangle 15">
            <a:extLst>
              <a:ext uri="{FF2B5EF4-FFF2-40B4-BE49-F238E27FC236}">
                <a16:creationId xmlns:a16="http://schemas.microsoft.com/office/drawing/2014/main" id="{B8519FE7-40C8-ACAE-906B-D91EFBD1F951}"/>
              </a:ext>
            </a:extLst>
          </p:cNvPr>
          <p:cNvSpPr/>
          <p:nvPr userDrawn="1"/>
        </p:nvSpPr>
        <p:spPr>
          <a:xfrm>
            <a:off x="1" y="0"/>
            <a:ext cx="12192000" cy="6860512"/>
          </a:xfrm>
          <a:prstGeom prst="rect">
            <a:avLst/>
          </a:prstGeom>
          <a:gradFill>
            <a:gsLst>
              <a:gs pos="0">
                <a:srgbClr val="94A24B">
                  <a:alpha val="70000"/>
                </a:srgbClr>
              </a:gs>
              <a:gs pos="52000">
                <a:srgbClr val="25757E">
                  <a:alpha val="68000"/>
                </a:srgbClr>
              </a:gs>
              <a:gs pos="97000">
                <a:srgbClr val="003560">
                  <a:alpha val="7100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000">
              <a:latin typeface="Arial" panose="020B0604020202020204" pitchFamily="34" charset="0"/>
              <a:cs typeface="Arial" panose="020B0604020202020204" pitchFamily="34" charset="0"/>
            </a:endParaRPr>
          </a:p>
        </p:txBody>
      </p:sp>
      <p:sp>
        <p:nvSpPr>
          <p:cNvPr id="17" name="Footer Placeholder 3">
            <a:extLst>
              <a:ext uri="{FF2B5EF4-FFF2-40B4-BE49-F238E27FC236}">
                <a16:creationId xmlns:a16="http://schemas.microsoft.com/office/drawing/2014/main" id="{CF2F91D7-2110-80E4-BAF2-C666291E1C3C}"/>
              </a:ext>
            </a:extLst>
          </p:cNvPr>
          <p:cNvSpPr txBox="1">
            <a:spLocks/>
          </p:cNvSpPr>
          <p:nvPr userDrawn="1"/>
        </p:nvSpPr>
        <p:spPr>
          <a:xfrm rot="16200000">
            <a:off x="-1442612" y="3537756"/>
            <a:ext cx="4114800" cy="45000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a:solidFill>
                  <a:schemeClr val="bg1"/>
                </a:solidFill>
                <a:latin typeface="Univers" panose="020B0503020202020204" pitchFamily="34" charset="0"/>
                <a:cs typeface="Arial" panose="020B0604020202020204" pitchFamily="34" charset="0"/>
              </a:rPr>
              <a:t>GLOBAL REACH. REGIONAL FOCUS.</a:t>
            </a:r>
          </a:p>
        </p:txBody>
      </p:sp>
      <p:sp>
        <p:nvSpPr>
          <p:cNvPr id="18" name="Slide Number Placeholder 3">
            <a:extLst>
              <a:ext uri="{FF2B5EF4-FFF2-40B4-BE49-F238E27FC236}">
                <a16:creationId xmlns:a16="http://schemas.microsoft.com/office/drawing/2014/main" id="{0BB7D18C-94C0-E695-CAEE-421C1287F21A}"/>
              </a:ext>
            </a:extLst>
          </p:cNvPr>
          <p:cNvSpPr txBox="1">
            <a:spLocks noChangeAspect="1"/>
          </p:cNvSpPr>
          <p:nvPr userDrawn="1"/>
        </p:nvSpPr>
        <p:spPr>
          <a:xfrm>
            <a:off x="605879" y="5979121"/>
            <a:ext cx="467817" cy="468000"/>
          </a:xfrm>
          <a:prstGeom prst="ellipse">
            <a:avLst/>
          </a:prstGeom>
          <a:ln w="12700">
            <a:solidFill>
              <a:schemeClr val="bg1"/>
            </a:solidFill>
          </a:ln>
        </p:spPr>
        <p:txBody>
          <a:bodyPr vert="horz" lIns="91440" tIns="45720" rIns="91440" bIns="45720" rtlCol="0" anchor="ctr">
            <a:noAutofit/>
          </a:bodyPr>
          <a:lstStyle>
            <a:defPPr>
              <a:defRPr lang="en-US"/>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0C14F-A001-46DB-8B3A-9217F81A729C}" type="slidenum">
              <a:rPr lang="en-IE" smtClean="0">
                <a:solidFill>
                  <a:schemeClr val="bg1"/>
                </a:solidFill>
                <a:latin typeface="Arial" panose="020B0604020202020204" pitchFamily="34" charset="0"/>
                <a:cs typeface="Arial" panose="020B0604020202020204" pitchFamily="34" charset="0"/>
              </a:rPr>
              <a:pPr/>
              <a:t>‹#›</a:t>
            </a:fld>
            <a:endParaRPr lang="en-IE">
              <a:solidFill>
                <a:schemeClr val="bg1"/>
              </a:solidFill>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10E08091-EBC8-A757-2CAE-F4A9C31BBF6E}"/>
              </a:ext>
            </a:extLst>
          </p:cNvPr>
          <p:cNvCxnSpPr>
            <a:cxnSpLocks/>
          </p:cNvCxnSpPr>
          <p:nvPr userDrawn="1"/>
        </p:nvCxnSpPr>
        <p:spPr>
          <a:xfrm>
            <a:off x="839787" y="1100470"/>
            <a:ext cx="0" cy="4879638"/>
          </a:xfrm>
          <a:prstGeom prst="lin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pic>
        <p:nvPicPr>
          <p:cNvPr id="20" name="Picture 19" descr="Logo, company name&#10;&#10;Description automatically generated">
            <a:extLst>
              <a:ext uri="{FF2B5EF4-FFF2-40B4-BE49-F238E27FC236}">
                <a16:creationId xmlns:a16="http://schemas.microsoft.com/office/drawing/2014/main" id="{53DE9FE0-5361-8537-AB9F-75B2EF3A748A}"/>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79277"/>
          <a:stretch/>
        </p:blipFill>
        <p:spPr>
          <a:xfrm>
            <a:off x="619878" y="502017"/>
            <a:ext cx="424603" cy="439488"/>
          </a:xfrm>
          <a:prstGeom prst="rect">
            <a:avLst/>
          </a:prstGeom>
        </p:spPr>
      </p:pic>
      <p:sp>
        <p:nvSpPr>
          <p:cNvPr id="21" name="Footer Placeholder 3">
            <a:extLst>
              <a:ext uri="{FF2B5EF4-FFF2-40B4-BE49-F238E27FC236}">
                <a16:creationId xmlns:a16="http://schemas.microsoft.com/office/drawing/2014/main" id="{D20EE63C-7252-72D2-2DA4-D36A987D42DB}"/>
              </a:ext>
            </a:extLst>
          </p:cNvPr>
          <p:cNvSpPr txBox="1">
            <a:spLocks/>
          </p:cNvSpPr>
          <p:nvPr userDrawn="1"/>
        </p:nvSpPr>
        <p:spPr>
          <a:xfrm>
            <a:off x="1289787" y="502017"/>
            <a:ext cx="5780959" cy="362636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6000">
                <a:solidFill>
                  <a:schemeClr val="bg1"/>
                </a:solidFill>
                <a:latin typeface="Univers Light" panose="020B0403020202020204" pitchFamily="34" charset="0"/>
                <a:cs typeface="Arial" panose="020B0604020202020204" pitchFamily="34" charset="0"/>
              </a:rPr>
              <a:t>WHERE</a:t>
            </a:r>
            <a:r>
              <a:rPr lang="en-IE" sz="6000">
                <a:solidFill>
                  <a:schemeClr val="bg1"/>
                </a:solidFill>
                <a:latin typeface="Univers" panose="020B0503020202020204" pitchFamily="34" charset="0"/>
                <a:cs typeface="Arial" panose="020B0604020202020204" pitchFamily="34" charset="0"/>
              </a:rPr>
              <a:t> </a:t>
            </a:r>
            <a:br>
              <a:rPr lang="en-IE" sz="6000">
                <a:solidFill>
                  <a:schemeClr val="bg1"/>
                </a:solidFill>
                <a:latin typeface="Univers" panose="020B0503020202020204" pitchFamily="34" charset="0"/>
                <a:cs typeface="Arial" panose="020B0604020202020204" pitchFamily="34" charset="0"/>
              </a:rPr>
            </a:br>
            <a:r>
              <a:rPr lang="en-IE" sz="6000" b="1">
                <a:solidFill>
                  <a:schemeClr val="bg1"/>
                </a:solidFill>
                <a:latin typeface="Univers" panose="020B0503020202020204" pitchFamily="34" charset="0"/>
                <a:cs typeface="Arial" panose="020B0604020202020204" pitchFamily="34" charset="0"/>
              </a:rPr>
              <a:t>COLOR</a:t>
            </a:r>
            <a:r>
              <a:rPr lang="en-IE" sz="6000">
                <a:solidFill>
                  <a:schemeClr val="bg1"/>
                </a:solidFill>
                <a:latin typeface="Univers" panose="020B0503020202020204" pitchFamily="34" charset="0"/>
                <a:cs typeface="Arial" panose="020B0604020202020204" pitchFamily="34" charset="0"/>
              </a:rPr>
              <a:t> </a:t>
            </a:r>
            <a:r>
              <a:rPr lang="en-IE" sz="6000">
                <a:solidFill>
                  <a:schemeClr val="bg1"/>
                </a:solidFill>
                <a:latin typeface="Univers Light" panose="020B0403020202020204" pitchFamily="34" charset="0"/>
                <a:cs typeface="Arial" panose="020B0604020202020204" pitchFamily="34" charset="0"/>
              </a:rPr>
              <a:t>MEETS</a:t>
            </a:r>
            <a:r>
              <a:rPr lang="en-IE" sz="6000">
                <a:solidFill>
                  <a:schemeClr val="bg1"/>
                </a:solidFill>
                <a:latin typeface="Univers" panose="020B0503020202020204" pitchFamily="34" charset="0"/>
                <a:cs typeface="Arial" panose="020B0604020202020204" pitchFamily="34" charset="0"/>
              </a:rPr>
              <a:t> </a:t>
            </a:r>
            <a:r>
              <a:rPr lang="en-IE" sz="6000" b="1">
                <a:solidFill>
                  <a:schemeClr val="bg1"/>
                </a:solidFill>
                <a:latin typeface="Univers" panose="020B0503020202020204" pitchFamily="34" charset="0"/>
                <a:cs typeface="Arial" panose="020B0604020202020204" pitchFamily="34" charset="0"/>
              </a:rPr>
              <a:t>COMPLIANCE</a:t>
            </a:r>
          </a:p>
        </p:txBody>
      </p:sp>
      <p:sp>
        <p:nvSpPr>
          <p:cNvPr id="22" name="Footer Placeholder 3">
            <a:extLst>
              <a:ext uri="{FF2B5EF4-FFF2-40B4-BE49-F238E27FC236}">
                <a16:creationId xmlns:a16="http://schemas.microsoft.com/office/drawing/2014/main" id="{BAB967A9-CC96-6C3E-662A-3D2FF80ACA8B}"/>
              </a:ext>
            </a:extLst>
          </p:cNvPr>
          <p:cNvSpPr txBox="1">
            <a:spLocks/>
          </p:cNvSpPr>
          <p:nvPr userDrawn="1"/>
        </p:nvSpPr>
        <p:spPr>
          <a:xfrm>
            <a:off x="1289787" y="3892991"/>
            <a:ext cx="5780959" cy="91440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chemeClr val="bg1"/>
                </a:solidFill>
                <a:latin typeface="Univers" panose="020B0503020202020204" pitchFamily="34" charset="0"/>
              </a:rPr>
              <a:t>The New Standard for Medical-Grade </a:t>
            </a:r>
            <a:br>
              <a:rPr lang="en-US" sz="2000" b="1">
                <a:solidFill>
                  <a:schemeClr val="bg1"/>
                </a:solidFill>
                <a:latin typeface="Univers" panose="020B0503020202020204" pitchFamily="34" charset="0"/>
              </a:rPr>
            </a:br>
            <a:r>
              <a:rPr lang="en-US" sz="2000" b="1">
                <a:solidFill>
                  <a:schemeClr val="bg1"/>
                </a:solidFill>
                <a:latin typeface="Univers" panose="020B0503020202020204" pitchFamily="34" charset="0"/>
              </a:rPr>
              <a:t>Polymer Design in the Healthcare Market</a:t>
            </a:r>
          </a:p>
        </p:txBody>
      </p:sp>
      <p:pic>
        <p:nvPicPr>
          <p:cNvPr id="23" name="Picture 22" descr="A white text on a black background&#10;&#10;AI-generated content may be incorrect.">
            <a:extLst>
              <a:ext uri="{FF2B5EF4-FFF2-40B4-BE49-F238E27FC236}">
                <a16:creationId xmlns:a16="http://schemas.microsoft.com/office/drawing/2014/main" id="{822D7978-B3A3-BF48-E239-6FD789F1EA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34257" y="5984046"/>
            <a:ext cx="1862022" cy="458150"/>
          </a:xfrm>
          <a:prstGeom prst="rect">
            <a:avLst/>
          </a:prstGeom>
        </p:spPr>
      </p:pic>
    </p:spTree>
    <p:extLst>
      <p:ext uri="{BB962C8B-B14F-4D97-AF65-F5344CB8AC3E}">
        <p14:creationId xmlns:p14="http://schemas.microsoft.com/office/powerpoint/2010/main" val="685063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Body - Paragraph Al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64F444D-9491-A5CF-B59A-4DE31CAFAE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1000" y="6076827"/>
            <a:ext cx="2029757" cy="617886"/>
          </a:xfrm>
          <a:prstGeom prst="rect">
            <a:avLst/>
          </a:prstGeom>
        </p:spPr>
      </p:pic>
      <p:sp>
        <p:nvSpPr>
          <p:cNvPr id="14" name="Slide Number">
            <a:extLst>
              <a:ext uri="{FF2B5EF4-FFF2-40B4-BE49-F238E27FC236}">
                <a16:creationId xmlns:a16="http://schemas.microsoft.com/office/drawing/2014/main" id="{412DCD26-E627-16B4-F9DC-B4CB2508D8B6}"/>
              </a:ext>
            </a:extLst>
          </p:cNvPr>
          <p:cNvSpPr txBox="1">
            <a:spLocks noGrp="1"/>
          </p:cNvSpPr>
          <p:nvPr>
            <p:ph type="sldNum" sz="quarter" idx="2"/>
          </p:nvPr>
        </p:nvSpPr>
        <p:spPr>
          <a:xfrm>
            <a:off x="11243734" y="6247273"/>
            <a:ext cx="454554" cy="276995"/>
          </a:xfrm>
          <a:prstGeom prst="rect">
            <a:avLst/>
          </a:prstGeom>
        </p:spPr>
        <p:txBody>
          <a:bodyPr/>
          <a:lstStyle>
            <a:lvl1pPr>
              <a:defRPr>
                <a:solidFill>
                  <a:srgbClr val="00335F"/>
                </a:solidFill>
                <a:latin typeface="Arial" panose="020B0604020202020204" pitchFamily="34" charset="0"/>
                <a:cs typeface="Arial" panose="020B0604020202020204" pitchFamily="34" charset="0"/>
              </a:defRPr>
            </a:lvl1pPr>
          </a:lstStyle>
          <a:p>
            <a:fld id="{4CEDB208-C044-4B40-AADB-E9BAAD9F59BC}" type="slidenum">
              <a:rPr lang="en-US" smtClean="0"/>
              <a:pPr/>
              <a:t>‹#›</a:t>
            </a:fld>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343A18E-85DC-92F0-9397-D47FE19403B1}"/>
              </a:ext>
            </a:extLst>
          </p:cNvPr>
          <p:cNvSpPr/>
          <p:nvPr userDrawn="1"/>
        </p:nvSpPr>
        <p:spPr>
          <a:xfrm>
            <a:off x="0" y="0"/>
            <a:ext cx="12192000" cy="439838"/>
          </a:xfrm>
          <a:prstGeom prst="rect">
            <a:avLst/>
          </a:prstGeom>
          <a:gradFill flip="none" rotWithShape="1">
            <a:gsLst>
              <a:gs pos="0">
                <a:srgbClr val="013660"/>
              </a:gs>
              <a:gs pos="40000">
                <a:srgbClr val="005E82"/>
              </a:gs>
              <a:gs pos="73000">
                <a:srgbClr val="558760"/>
              </a:gs>
              <a:gs pos="99000">
                <a:srgbClr val="94A545"/>
              </a:gs>
            </a:gsLst>
            <a:lin ang="10800000" scaled="1"/>
            <a:tileRect/>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chemeClr val="accent6"/>
              </a:solidFill>
              <a:effectLst/>
              <a:uFillTx/>
              <a:latin typeface="+mj-lt"/>
              <a:ea typeface="+mj-ea"/>
              <a:cs typeface="+mj-cs"/>
              <a:sym typeface="Arial"/>
            </a:endParaRPr>
          </a:p>
        </p:txBody>
      </p:sp>
      <p:sp>
        <p:nvSpPr>
          <p:cNvPr id="4" name="Footer Placeholder 7">
            <a:extLst>
              <a:ext uri="{FF2B5EF4-FFF2-40B4-BE49-F238E27FC236}">
                <a16:creationId xmlns:a16="http://schemas.microsoft.com/office/drawing/2014/main" id="{F22B7F40-5995-EBA5-AFE7-2C8F85948BAA}"/>
              </a:ext>
            </a:extLst>
          </p:cNvPr>
          <p:cNvSpPr>
            <a:spLocks noGrp="1"/>
          </p:cNvSpPr>
          <p:nvPr>
            <p:ph type="ftr" sz="quarter" idx="3"/>
          </p:nvPr>
        </p:nvSpPr>
        <p:spPr>
          <a:xfrm>
            <a:off x="4038600" y="6203208"/>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5" name="Title 1">
            <a:extLst>
              <a:ext uri="{FF2B5EF4-FFF2-40B4-BE49-F238E27FC236}">
                <a16:creationId xmlns:a16="http://schemas.microsoft.com/office/drawing/2014/main" id="{5B7E722E-1CF8-2701-6ED0-5FCC8310CF1F}"/>
              </a:ext>
            </a:extLst>
          </p:cNvPr>
          <p:cNvSpPr>
            <a:spLocks noGrp="1"/>
          </p:cNvSpPr>
          <p:nvPr>
            <p:ph type="title" hasCustomPrompt="1"/>
          </p:nvPr>
        </p:nvSpPr>
        <p:spPr>
          <a:xfrm>
            <a:off x="381000" y="557533"/>
            <a:ext cx="11430000" cy="685800"/>
          </a:xfrm>
        </p:spPr>
        <p:txBody>
          <a:bodyPr/>
          <a:lstStyle>
            <a:lvl1pPr>
              <a:defRPr sz="2400">
                <a:solidFill>
                  <a:srgbClr val="00335F"/>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53196784"/>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Body - Paragraph Al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64F444D-9491-A5CF-B59A-4DE31CAFAE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1000" y="6076827"/>
            <a:ext cx="2029757" cy="617886"/>
          </a:xfrm>
          <a:prstGeom prst="rect">
            <a:avLst/>
          </a:prstGeom>
        </p:spPr>
      </p:pic>
      <p:sp>
        <p:nvSpPr>
          <p:cNvPr id="14" name="Slide Number">
            <a:extLst>
              <a:ext uri="{FF2B5EF4-FFF2-40B4-BE49-F238E27FC236}">
                <a16:creationId xmlns:a16="http://schemas.microsoft.com/office/drawing/2014/main" id="{412DCD26-E627-16B4-F9DC-B4CB2508D8B6}"/>
              </a:ext>
            </a:extLst>
          </p:cNvPr>
          <p:cNvSpPr txBox="1">
            <a:spLocks noGrp="1"/>
          </p:cNvSpPr>
          <p:nvPr>
            <p:ph type="sldNum" sz="quarter" idx="2"/>
          </p:nvPr>
        </p:nvSpPr>
        <p:spPr>
          <a:xfrm>
            <a:off x="11243734" y="6247273"/>
            <a:ext cx="454554" cy="276995"/>
          </a:xfrm>
          <a:prstGeom prst="rect">
            <a:avLst/>
          </a:prstGeom>
        </p:spPr>
        <p:txBody>
          <a:bodyPr/>
          <a:lstStyle>
            <a:lvl1pPr>
              <a:defRPr>
                <a:solidFill>
                  <a:srgbClr val="00335F"/>
                </a:solidFill>
                <a:latin typeface="Arial" panose="020B0604020202020204" pitchFamily="34" charset="0"/>
                <a:cs typeface="Arial" panose="020B0604020202020204" pitchFamily="34" charset="0"/>
              </a:defRPr>
            </a:lvl1pPr>
          </a:lstStyle>
          <a:p>
            <a:fld id="{4CEDB208-C044-4B40-AADB-E9BAAD9F59BC}" type="slidenum">
              <a:rPr lang="en-US" smtClean="0"/>
              <a:pPr/>
              <a:t>‹#›</a:t>
            </a:fld>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343A18E-85DC-92F0-9397-D47FE19403B1}"/>
              </a:ext>
            </a:extLst>
          </p:cNvPr>
          <p:cNvSpPr/>
          <p:nvPr userDrawn="1"/>
        </p:nvSpPr>
        <p:spPr>
          <a:xfrm>
            <a:off x="0" y="0"/>
            <a:ext cx="12192000" cy="439838"/>
          </a:xfrm>
          <a:prstGeom prst="rect">
            <a:avLst/>
          </a:prstGeom>
          <a:gradFill flip="none" rotWithShape="1">
            <a:gsLst>
              <a:gs pos="0">
                <a:srgbClr val="013660"/>
              </a:gs>
              <a:gs pos="40000">
                <a:srgbClr val="005E82"/>
              </a:gs>
              <a:gs pos="73000">
                <a:srgbClr val="558760"/>
              </a:gs>
              <a:gs pos="99000">
                <a:srgbClr val="94A545"/>
              </a:gs>
            </a:gsLst>
            <a:lin ang="10800000" scaled="1"/>
            <a:tileRect/>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chemeClr val="accent6"/>
              </a:solidFill>
              <a:effectLst/>
              <a:uFillTx/>
              <a:latin typeface="+mj-lt"/>
              <a:ea typeface="+mj-ea"/>
              <a:cs typeface="+mj-cs"/>
              <a:sym typeface="Arial"/>
            </a:endParaRPr>
          </a:p>
        </p:txBody>
      </p:sp>
      <p:sp>
        <p:nvSpPr>
          <p:cNvPr id="4" name="Footer Placeholder 7">
            <a:extLst>
              <a:ext uri="{FF2B5EF4-FFF2-40B4-BE49-F238E27FC236}">
                <a16:creationId xmlns:a16="http://schemas.microsoft.com/office/drawing/2014/main" id="{F22B7F40-5995-EBA5-AFE7-2C8F85948BAA}"/>
              </a:ext>
            </a:extLst>
          </p:cNvPr>
          <p:cNvSpPr>
            <a:spLocks noGrp="1"/>
          </p:cNvSpPr>
          <p:nvPr>
            <p:ph type="ftr" sz="quarter" idx="3"/>
          </p:nvPr>
        </p:nvSpPr>
        <p:spPr>
          <a:xfrm>
            <a:off x="4038600" y="6203208"/>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5" name="Title 1">
            <a:extLst>
              <a:ext uri="{FF2B5EF4-FFF2-40B4-BE49-F238E27FC236}">
                <a16:creationId xmlns:a16="http://schemas.microsoft.com/office/drawing/2014/main" id="{5B7E722E-1CF8-2701-6ED0-5FCC8310CF1F}"/>
              </a:ext>
            </a:extLst>
          </p:cNvPr>
          <p:cNvSpPr>
            <a:spLocks noGrp="1"/>
          </p:cNvSpPr>
          <p:nvPr>
            <p:ph type="title" hasCustomPrompt="1"/>
          </p:nvPr>
        </p:nvSpPr>
        <p:spPr>
          <a:xfrm>
            <a:off x="381000" y="557533"/>
            <a:ext cx="11430000" cy="685800"/>
          </a:xfrm>
        </p:spPr>
        <p:txBody>
          <a:bodyPr/>
          <a:lstStyle>
            <a:lvl1pPr>
              <a:defRPr sz="2400">
                <a:solidFill>
                  <a:srgbClr val="00335F"/>
                </a:solidFill>
                <a:latin typeface="Arial" panose="020B0604020202020204" pitchFamily="34" charset="0"/>
                <a:cs typeface="Arial" panose="020B0604020202020204" pitchFamily="34" charset="0"/>
              </a:defRPr>
            </a:lvl1pPr>
          </a:lstStyle>
          <a:p>
            <a:r>
              <a:rPr lang="en-US"/>
              <a:t>CLICK TO EDIT MASTER TITLE STYLE</a:t>
            </a:r>
          </a:p>
        </p:txBody>
      </p:sp>
      <p:pic>
        <p:nvPicPr>
          <p:cNvPr id="2" name="Picture 1">
            <a:extLst>
              <a:ext uri="{FF2B5EF4-FFF2-40B4-BE49-F238E27FC236}">
                <a16:creationId xmlns:a16="http://schemas.microsoft.com/office/drawing/2014/main" id="{4282352F-47EB-2E2A-D162-30F7432E79E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5400000">
            <a:off x="3653403" y="-2410070"/>
            <a:ext cx="4885195" cy="12192001"/>
          </a:xfrm>
          <a:prstGeom prst="rect">
            <a:avLst/>
          </a:prstGeom>
        </p:spPr>
      </p:pic>
    </p:spTree>
    <p:extLst>
      <p:ext uri="{BB962C8B-B14F-4D97-AF65-F5344CB8AC3E}">
        <p14:creationId xmlns:p14="http://schemas.microsoft.com/office/powerpoint/2010/main" val="2393550165"/>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Body - Paragraph Al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64F444D-9491-A5CF-B59A-4DE31CAFAE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81000" y="6076827"/>
            <a:ext cx="2029757" cy="617886"/>
          </a:xfrm>
          <a:prstGeom prst="rect">
            <a:avLst/>
          </a:prstGeom>
        </p:spPr>
      </p:pic>
      <p:sp>
        <p:nvSpPr>
          <p:cNvPr id="14" name="Slide Number">
            <a:extLst>
              <a:ext uri="{FF2B5EF4-FFF2-40B4-BE49-F238E27FC236}">
                <a16:creationId xmlns:a16="http://schemas.microsoft.com/office/drawing/2014/main" id="{412DCD26-E627-16B4-F9DC-B4CB2508D8B6}"/>
              </a:ext>
            </a:extLst>
          </p:cNvPr>
          <p:cNvSpPr txBox="1">
            <a:spLocks noGrp="1"/>
          </p:cNvSpPr>
          <p:nvPr>
            <p:ph type="sldNum" sz="quarter" idx="2"/>
          </p:nvPr>
        </p:nvSpPr>
        <p:spPr>
          <a:xfrm>
            <a:off x="11243734" y="6247273"/>
            <a:ext cx="454554" cy="276995"/>
          </a:xfrm>
          <a:prstGeom prst="rect">
            <a:avLst/>
          </a:prstGeom>
        </p:spPr>
        <p:txBody>
          <a:bodyPr/>
          <a:lstStyle>
            <a:lvl1pPr>
              <a:defRPr>
                <a:solidFill>
                  <a:srgbClr val="00335F"/>
                </a:solidFill>
                <a:latin typeface="Arial" panose="020B0604020202020204" pitchFamily="34" charset="0"/>
                <a:cs typeface="Arial" panose="020B0604020202020204" pitchFamily="34" charset="0"/>
              </a:defRPr>
            </a:lvl1pPr>
          </a:lstStyle>
          <a:p>
            <a:fld id="{4CEDB208-C044-4B40-AADB-E9BAAD9F59BC}" type="slidenum">
              <a:rPr lang="en-US" smtClean="0"/>
              <a:pPr/>
              <a:t>‹#›</a:t>
            </a:fld>
            <a:endParaRPr lang="en-US">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343A18E-85DC-92F0-9397-D47FE19403B1}"/>
              </a:ext>
            </a:extLst>
          </p:cNvPr>
          <p:cNvSpPr/>
          <p:nvPr userDrawn="1"/>
        </p:nvSpPr>
        <p:spPr>
          <a:xfrm>
            <a:off x="0" y="0"/>
            <a:ext cx="12192000" cy="439838"/>
          </a:xfrm>
          <a:prstGeom prst="rect">
            <a:avLst/>
          </a:prstGeom>
          <a:gradFill flip="none" rotWithShape="1">
            <a:gsLst>
              <a:gs pos="0">
                <a:srgbClr val="013660"/>
              </a:gs>
              <a:gs pos="40000">
                <a:srgbClr val="005E82"/>
              </a:gs>
              <a:gs pos="73000">
                <a:srgbClr val="558760"/>
              </a:gs>
              <a:gs pos="99000">
                <a:srgbClr val="94A545"/>
              </a:gs>
            </a:gsLst>
            <a:lin ang="10800000" scaled="1"/>
            <a:tileRect/>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chemeClr val="accent6"/>
              </a:solidFill>
              <a:effectLst/>
              <a:uFillTx/>
              <a:latin typeface="+mj-lt"/>
              <a:ea typeface="+mj-ea"/>
              <a:cs typeface="+mj-cs"/>
              <a:sym typeface="Arial"/>
            </a:endParaRPr>
          </a:p>
        </p:txBody>
      </p:sp>
      <p:sp>
        <p:nvSpPr>
          <p:cNvPr id="4" name="Footer Placeholder 7">
            <a:extLst>
              <a:ext uri="{FF2B5EF4-FFF2-40B4-BE49-F238E27FC236}">
                <a16:creationId xmlns:a16="http://schemas.microsoft.com/office/drawing/2014/main" id="{F22B7F40-5995-EBA5-AFE7-2C8F85948BAA}"/>
              </a:ext>
            </a:extLst>
          </p:cNvPr>
          <p:cNvSpPr>
            <a:spLocks noGrp="1"/>
          </p:cNvSpPr>
          <p:nvPr>
            <p:ph type="ftr" sz="quarter" idx="3"/>
          </p:nvPr>
        </p:nvSpPr>
        <p:spPr>
          <a:xfrm>
            <a:off x="4038600" y="6203208"/>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5" name="Title 1">
            <a:extLst>
              <a:ext uri="{FF2B5EF4-FFF2-40B4-BE49-F238E27FC236}">
                <a16:creationId xmlns:a16="http://schemas.microsoft.com/office/drawing/2014/main" id="{5B7E722E-1CF8-2701-6ED0-5FCC8310CF1F}"/>
              </a:ext>
            </a:extLst>
          </p:cNvPr>
          <p:cNvSpPr>
            <a:spLocks noGrp="1"/>
          </p:cNvSpPr>
          <p:nvPr>
            <p:ph type="title" hasCustomPrompt="1"/>
          </p:nvPr>
        </p:nvSpPr>
        <p:spPr>
          <a:xfrm>
            <a:off x="381000" y="557533"/>
            <a:ext cx="11430000" cy="685800"/>
          </a:xfrm>
        </p:spPr>
        <p:txBody>
          <a:bodyPr/>
          <a:lstStyle>
            <a:lvl1pPr>
              <a:defRPr sz="2400">
                <a:solidFill>
                  <a:srgbClr val="00335F"/>
                </a:solidFill>
                <a:latin typeface="Arial" panose="020B0604020202020204" pitchFamily="34" charset="0"/>
                <a:cs typeface="Arial" panose="020B0604020202020204" pitchFamily="34" charset="0"/>
              </a:defRPr>
            </a:lvl1pPr>
          </a:lstStyle>
          <a:p>
            <a:r>
              <a:rPr lang="en-US"/>
              <a:t>CLICK TO EDIT MASTER TITLE STYLE</a:t>
            </a:r>
          </a:p>
        </p:txBody>
      </p:sp>
      <p:pic>
        <p:nvPicPr>
          <p:cNvPr id="2" name="Picture 1">
            <a:extLst>
              <a:ext uri="{FF2B5EF4-FFF2-40B4-BE49-F238E27FC236}">
                <a16:creationId xmlns:a16="http://schemas.microsoft.com/office/drawing/2014/main" id="{4282352F-47EB-2E2A-D162-30F7432E79E1}"/>
              </a:ext>
            </a:extLst>
          </p:cNvPr>
          <p:cNvPicPr>
            <a:picLocks noChangeAspect="1"/>
          </p:cNvPicPr>
          <p:nvPr userDrawn="1"/>
        </p:nvPicPr>
        <p:blipFill rotWithShape="1">
          <a:blip r:embed="rId3" cstate="screen">
            <a:alphaModFix amt="0"/>
            <a:extLst>
              <a:ext uri="{BEBA8EAE-BF5A-486C-A8C5-ECC9F3942E4B}">
                <a14:imgProps xmlns:a14="http://schemas.microsoft.com/office/drawing/2010/main">
                  <a14:imgLayer r:embed="rId4">
                    <a14:imgEffect>
                      <a14:saturation sat="239000"/>
                    </a14:imgEffect>
                    <a14:imgEffect>
                      <a14:brightnessContrast bright="1000" contrast="-19000"/>
                    </a14:imgEffect>
                  </a14:imgLayer>
                </a14:imgProps>
              </a:ext>
              <a:ext uri="{28A0092B-C50C-407E-A947-70E740481C1C}">
                <a14:useLocalDpi xmlns:a14="http://schemas.microsoft.com/office/drawing/2010/main"/>
              </a:ext>
            </a:extLst>
          </a:blip>
          <a:srcRect/>
          <a:stretch/>
        </p:blipFill>
        <p:spPr>
          <a:xfrm rot="5400000">
            <a:off x="3653402" y="-2410070"/>
            <a:ext cx="4885195" cy="12192001"/>
          </a:xfrm>
          <a:prstGeom prst="rect">
            <a:avLst/>
          </a:prstGeom>
          <a:solidFill>
            <a:srgbClr val="548660">
              <a:alpha val="45000"/>
            </a:srgbClr>
          </a:solidFill>
        </p:spPr>
      </p:pic>
    </p:spTree>
    <p:extLst>
      <p:ext uri="{BB962C8B-B14F-4D97-AF65-F5344CB8AC3E}">
        <p14:creationId xmlns:p14="http://schemas.microsoft.com/office/powerpoint/2010/main" val="399559290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B0AD33-3208-9046-3B07-8F86FBA7A401}"/>
              </a:ext>
            </a:extLst>
          </p:cNvPr>
          <p:cNvSpPr/>
          <p:nvPr userDrawn="1"/>
        </p:nvSpPr>
        <p:spPr>
          <a:xfrm>
            <a:off x="0" y="0"/>
            <a:ext cx="12192000" cy="6858000"/>
          </a:xfrm>
          <a:prstGeom prst="rect">
            <a:avLst/>
          </a:prstGeom>
          <a:gradFill>
            <a:gsLst>
              <a:gs pos="0">
                <a:srgbClr val="92A244"/>
              </a:gs>
              <a:gs pos="27000">
                <a:srgbClr val="6F944B">
                  <a:alpha val="90962"/>
                  <a:lumMod val="99000"/>
                  <a:lumOff val="1000"/>
                </a:srgbClr>
              </a:gs>
              <a:gs pos="72000">
                <a:srgbClr val="0E6D5E"/>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3E2DD-BE29-E34E-2E1C-CEF935DA36D6}"/>
              </a:ext>
            </a:extLst>
          </p:cNvPr>
          <p:cNvSpPr>
            <a:spLocks noGrp="1"/>
          </p:cNvSpPr>
          <p:nvPr>
            <p:ph type="title"/>
          </p:nvPr>
        </p:nvSpPr>
        <p:spPr>
          <a:xfrm>
            <a:off x="838200" y="365125"/>
            <a:ext cx="10515600" cy="5751825"/>
          </a:xfrm>
        </p:spPr>
        <p:txBody>
          <a:bodyPr/>
          <a:lstStyle>
            <a:lvl1pPr>
              <a:defRPr>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360D38C0-70AB-84EC-2A15-CCC6BE3C090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BA8442A-151B-89D9-5F2F-4D718647C7C3}"/>
              </a:ext>
            </a:extLst>
          </p:cNvPr>
          <p:cNvSpPr>
            <a:spLocks noGrp="1"/>
          </p:cNvSpPr>
          <p:nvPr>
            <p:ph type="ftr" sz="quarter" idx="11"/>
          </p:nvPr>
        </p:nvSpPr>
        <p:spPr/>
        <p:txBody>
          <a:bodyPr/>
          <a:lstStyle/>
          <a:p>
            <a:endParaRPr lang="en-US"/>
          </a:p>
        </p:txBody>
      </p:sp>
      <p:sp>
        <p:nvSpPr>
          <p:cNvPr id="7" name="Footer Placeholder 3">
            <a:extLst>
              <a:ext uri="{FF2B5EF4-FFF2-40B4-BE49-F238E27FC236}">
                <a16:creationId xmlns:a16="http://schemas.microsoft.com/office/drawing/2014/main" id="{31B9F460-59F5-D5DF-C157-D142399B429F}"/>
              </a:ext>
            </a:extLst>
          </p:cNvPr>
          <p:cNvSpPr txBox="1">
            <a:spLocks/>
          </p:cNvSpPr>
          <p:nvPr userDrawn="1"/>
        </p:nvSpPr>
        <p:spPr>
          <a:xfrm rot="16200000">
            <a:off x="9412040" y="3776294"/>
            <a:ext cx="4351338" cy="45000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a:solidFill>
                  <a:schemeClr val="bg1"/>
                </a:solidFill>
                <a:latin typeface="Univers" panose="020B0503020202020204" pitchFamily="34" charset="0"/>
                <a:cs typeface="Poppins" panose="00000500000000000000" pitchFamily="2" charset="0"/>
              </a:rPr>
              <a:t>GLOBAL REACH. REGIONAL FOCUS.</a:t>
            </a:r>
          </a:p>
        </p:txBody>
      </p:sp>
      <p:sp>
        <p:nvSpPr>
          <p:cNvPr id="8" name="Slide Number Placeholder 3">
            <a:extLst>
              <a:ext uri="{FF2B5EF4-FFF2-40B4-BE49-F238E27FC236}">
                <a16:creationId xmlns:a16="http://schemas.microsoft.com/office/drawing/2014/main" id="{3C806746-E289-5FEC-680A-D9FC6A733D26}"/>
              </a:ext>
            </a:extLst>
          </p:cNvPr>
          <p:cNvSpPr txBox="1">
            <a:spLocks noChangeAspect="1"/>
          </p:cNvSpPr>
          <p:nvPr userDrawn="1"/>
        </p:nvSpPr>
        <p:spPr>
          <a:xfrm>
            <a:off x="10885983" y="6253475"/>
            <a:ext cx="467817" cy="468000"/>
          </a:xfrm>
          <a:prstGeom prst="ellipse">
            <a:avLst/>
          </a:prstGeom>
          <a:ln w="15875">
            <a:solidFill>
              <a:schemeClr val="bg1"/>
            </a:solidFill>
          </a:ln>
        </p:spPr>
        <p:txBody>
          <a:bodyPr vert="horz" lIns="91440" tIns="45720" rIns="91440" bIns="45720" rtlCol="0" anchor="ctr">
            <a:noAutofit/>
          </a:bodyPr>
          <a:lstStyle>
            <a:defPPr>
              <a:defRPr lang="en-US"/>
            </a:defPPr>
            <a:lvl1pPr marL="0" algn="ct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C0C14F-A001-46DB-8B3A-9217F81A729C}" type="slidenum">
              <a:rPr lang="en-IE" smtClean="0">
                <a:solidFill>
                  <a:schemeClr val="bg1"/>
                </a:solidFill>
                <a:latin typeface="Poppins" panose="00000500000000000000" pitchFamily="2" charset="0"/>
                <a:cs typeface="Poppins" panose="00000500000000000000" pitchFamily="2" charset="0"/>
              </a:rPr>
              <a:pPr/>
              <a:t>‹#›</a:t>
            </a:fld>
            <a:endParaRPr lang="en-IE">
              <a:solidFill>
                <a:schemeClr val="bg1"/>
              </a:solidFill>
              <a:latin typeface="Poppins" panose="00000500000000000000" pitchFamily="2" charset="0"/>
              <a:cs typeface="Poppins" panose="00000500000000000000" pitchFamily="2" charset="0"/>
            </a:endParaRPr>
          </a:p>
        </p:txBody>
      </p:sp>
      <p:cxnSp>
        <p:nvCxnSpPr>
          <p:cNvPr id="9" name="Straight Connector 8">
            <a:extLst>
              <a:ext uri="{FF2B5EF4-FFF2-40B4-BE49-F238E27FC236}">
                <a16:creationId xmlns:a16="http://schemas.microsoft.com/office/drawing/2014/main" id="{0D4FD49E-FE1E-266D-8002-E6CD2A674FED}"/>
              </a:ext>
            </a:extLst>
          </p:cNvPr>
          <p:cNvCxnSpPr>
            <a:cxnSpLocks/>
          </p:cNvCxnSpPr>
          <p:nvPr userDrawn="1"/>
        </p:nvCxnSpPr>
        <p:spPr>
          <a:xfrm>
            <a:off x="11119892" y="951345"/>
            <a:ext cx="0" cy="5302130"/>
          </a:xfrm>
          <a:prstGeom prst="lin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pic>
        <p:nvPicPr>
          <p:cNvPr id="11" name="Picture 10" descr="Logo, company name&#10;&#10;Description automatically generated">
            <a:extLst>
              <a:ext uri="{FF2B5EF4-FFF2-40B4-BE49-F238E27FC236}">
                <a16:creationId xmlns:a16="http://schemas.microsoft.com/office/drawing/2014/main" id="{8BF26608-67C0-39A5-6883-C8A262143A2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79277"/>
          <a:stretch/>
        </p:blipFill>
        <p:spPr>
          <a:xfrm>
            <a:off x="10907589" y="365125"/>
            <a:ext cx="424603" cy="439488"/>
          </a:xfrm>
          <a:prstGeom prst="rect">
            <a:avLst/>
          </a:prstGeom>
        </p:spPr>
      </p:pic>
    </p:spTree>
    <p:extLst>
      <p:ext uri="{BB962C8B-B14F-4D97-AF65-F5344CB8AC3E}">
        <p14:creationId xmlns:p14="http://schemas.microsoft.com/office/powerpoint/2010/main" val="42620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2D4C9-2EC0-EC19-F238-60B1DB7CB6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5B38E6-4C2B-960E-F0C9-3F04499C0FD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3EC220-1177-0F86-4278-9155B27FCE2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19BBC5D-A604-2C3B-34FF-AE7B10E464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45845C-1D5A-A255-6301-3CC6231AF74D}"/>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199008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5D1E-AD05-4F37-10B0-830B62119C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E0B18D-C5BA-6AB6-5878-9800254246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C5B2F0-0C92-17E2-C7CA-0B23398C6D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8C6FDC-F727-EDD8-90E7-B10E33849A1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8662C16-8505-C34B-5D85-ED82839AA0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B16FAC-D6A1-DCE6-9967-126CED18F81F}"/>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1145013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17ABF-5099-6962-7466-8C9AEC79CA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A08E2-4928-2BE0-AEA2-8571D03316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798CCC-790F-4F23-BED8-8F5938FB6D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019296-D761-CA3B-727A-8140F852BE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AEDF2C-D566-1546-BD0D-8810E91316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1F339B-F92D-7978-FAA8-40D3EC1BE63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2E93D5F-04A1-E820-A75F-403E5E9858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B5CB089-049F-B615-95A4-4C6FBAFE8339}"/>
              </a:ext>
            </a:extLst>
          </p:cNvPr>
          <p:cNvSpPr>
            <a:spLocks noGrp="1"/>
          </p:cNvSpPr>
          <p:nvPr>
            <p:ph type="sldNum" sz="quarter" idx="12"/>
          </p:nvPr>
        </p:nvSpPr>
        <p:spPr/>
        <p:txBody>
          <a:bodyPr/>
          <a:lstStyle/>
          <a:p>
            <a:fld id="{4CEDB208-C044-4B40-AADB-E9BAAD9F59BC}" type="slidenum">
              <a:rPr lang="en-US" smtClean="0"/>
              <a:t>‹#›</a:t>
            </a:fld>
            <a:endParaRPr lang="en-US"/>
          </a:p>
        </p:txBody>
      </p:sp>
    </p:spTree>
    <p:extLst>
      <p:ext uri="{BB962C8B-B14F-4D97-AF65-F5344CB8AC3E}">
        <p14:creationId xmlns:p14="http://schemas.microsoft.com/office/powerpoint/2010/main" val="2666196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5D4D24-32A1-E92C-1AF1-9295D97A38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4D1A9A-54D4-10FC-F8E2-9DECDB10C3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896940-6B61-1E78-D625-39977CF6EF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8FEB5D99-5509-A700-A12B-D5A8DAA69B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725BEE4-452D-F260-9231-5009BBDC09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EDB208-C044-4B40-AADB-E9BAAD9F59BC}" type="slidenum">
              <a:rPr lang="en-US" smtClean="0"/>
              <a:t>‹#›</a:t>
            </a:fld>
            <a:endParaRPr lang="en-US"/>
          </a:p>
        </p:txBody>
      </p:sp>
    </p:spTree>
    <p:extLst>
      <p:ext uri="{BB962C8B-B14F-4D97-AF65-F5344CB8AC3E}">
        <p14:creationId xmlns:p14="http://schemas.microsoft.com/office/powerpoint/2010/main" val="903065339"/>
      </p:ext>
    </p:extLst>
  </p:cSld>
  <p:clrMap bg1="lt1" tx1="dk1" bg2="lt2" tx2="dk2" accent1="accent1" accent2="accent2" accent3="accent3" accent4="accent4" accent5="accent5" accent6="accent6" hlink="hlink" folHlink="folHlink"/>
  <p:sldLayoutIdLst>
    <p:sldLayoutId id="2147483668" r:id="rId1"/>
    <p:sldLayoutId id="2147483649" r:id="rId2"/>
    <p:sldLayoutId id="2147483667" r:id="rId3"/>
    <p:sldLayoutId id="2147483672" r:id="rId4"/>
    <p:sldLayoutId id="2147483673" r:id="rId5"/>
    <p:sldLayoutId id="2147483665" r:id="rId6"/>
    <p:sldLayoutId id="2147483651" r:id="rId7"/>
    <p:sldLayoutId id="2147483652" r:id="rId8"/>
    <p:sldLayoutId id="2147483653" r:id="rId9"/>
    <p:sldLayoutId id="2147483655" r:id="rId10"/>
    <p:sldLayoutId id="2147483656" r:id="rId11"/>
    <p:sldLayoutId id="2147483657" r:id="rId12"/>
    <p:sldLayoutId id="2147483659" r:id="rId13"/>
    <p:sldLayoutId id="2147483671" r:id="rId14"/>
    <p:sldLayoutId id="2147483664" r:id="rId15"/>
    <p:sldLayoutId id="2147483663" r:id="rId16"/>
    <p:sldLayoutId id="214748366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Univers" panose="020B05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Univers" panose="020B05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Univers" panose="020B05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Univers" panose="020B05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nivers" panose="020B05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nivers"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76FD9-A2BF-88F1-F4BE-2606BCB11B6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92EC52F-67D8-9C0C-628B-65D2A559F305}"/>
              </a:ext>
            </a:extLst>
          </p:cNvPr>
          <p:cNvSpPr txBox="1">
            <a:spLocks/>
          </p:cNvSpPr>
          <p:nvPr/>
        </p:nvSpPr>
        <p:spPr>
          <a:xfrm>
            <a:off x="6775373" y="2123155"/>
            <a:ext cx="4895260" cy="1419673"/>
          </a:xfrm>
          <a:prstGeom prst="rect">
            <a:avLst/>
          </a:prstGeom>
        </p:spPr>
        <p:txBody>
          <a:bodyPr lIns="91440" tIns="45720" rIns="91440" bIns="45720" anchor="t">
            <a:noAutofit/>
          </a:bodyPr>
          <a:lstStyle>
            <a:lvl1pPr marL="0" marR="0" indent="0" algn="l" defTabSz="914400" rtl="0" latinLnBrk="0">
              <a:lnSpc>
                <a:spcPct val="90000"/>
              </a:lnSpc>
              <a:spcBef>
                <a:spcPts val="0"/>
              </a:spcBef>
              <a:spcAft>
                <a:spcPts val="0"/>
              </a:spcAft>
              <a:buClrTx/>
              <a:buSzTx/>
              <a:buFontTx/>
              <a:buNone/>
              <a:tabLst/>
              <a:defRPr sz="2800" b="1" i="0" u="none" strike="noStrike" cap="none" spc="0" baseline="0">
                <a:solidFill>
                  <a:srgbClr val="002A4C"/>
                </a:solidFill>
                <a:uFillTx/>
                <a:latin typeface="+mj-lt"/>
                <a:ea typeface="+mj-ea"/>
                <a:cs typeface="+mj-cs"/>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9pPr>
          </a:lstStyle>
          <a:p>
            <a:r>
              <a:rPr lang="en-US" sz="3600" b="0">
                <a:gradFill>
                  <a:gsLst>
                    <a:gs pos="0">
                      <a:srgbClr val="013660"/>
                    </a:gs>
                    <a:gs pos="34020">
                      <a:srgbClr val="005E82"/>
                    </a:gs>
                    <a:gs pos="65000">
                      <a:srgbClr val="558760"/>
                    </a:gs>
                    <a:gs pos="100000">
                      <a:srgbClr val="93A446"/>
                    </a:gs>
                  </a:gsLst>
                  <a:lin ang="3600000" scaled="0"/>
                </a:gradFill>
                <a:latin typeface="Arial"/>
                <a:cs typeface="Arial"/>
              </a:rPr>
              <a:t>Designing for Durability: Connecting Weathering Decisions to Long-Term Performance</a:t>
            </a:r>
          </a:p>
          <a:p>
            <a:pPr>
              <a:lnSpc>
                <a:spcPct val="100000"/>
              </a:lnSpc>
            </a:pPr>
            <a:endParaRPr lang="en-US" sz="3600" b="0">
              <a:gradFill>
                <a:gsLst>
                  <a:gs pos="0">
                    <a:srgbClr val="013660"/>
                  </a:gs>
                  <a:gs pos="34020">
                    <a:srgbClr val="005E82"/>
                  </a:gs>
                  <a:gs pos="65000">
                    <a:srgbClr val="558760"/>
                  </a:gs>
                  <a:gs pos="100000">
                    <a:srgbClr val="93A446"/>
                  </a:gs>
                </a:gsLst>
                <a:lin ang="3600000" scaled="0"/>
              </a:gradFill>
              <a:latin typeface="Arial" panose="020B06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066ABF07-EB7A-A971-3F51-F04B9D2D93FF}"/>
              </a:ext>
            </a:extLst>
          </p:cNvPr>
          <p:cNvSpPr txBox="1">
            <a:spLocks/>
          </p:cNvSpPr>
          <p:nvPr/>
        </p:nvSpPr>
        <p:spPr>
          <a:xfrm>
            <a:off x="6775373" y="4812423"/>
            <a:ext cx="3729341" cy="319058"/>
          </a:xfrm>
          <a:prstGeom prst="rect">
            <a:avLst/>
          </a:prstGeom>
        </p:spPr>
        <p:txBody>
          <a:bodyPr lIns="91440" tIns="45720" rIns="91440" bIns="45720" anchor="t">
            <a:normAutofit fontScale="92500" lnSpcReduction="10000"/>
          </a:bodyPr>
          <a:lstStyle>
            <a:lvl1pPr marL="0" marR="0" indent="0" algn="l" defTabSz="914400" rtl="0" latinLnBrk="0">
              <a:lnSpc>
                <a:spcPct val="90000"/>
              </a:lnSpc>
              <a:spcBef>
                <a:spcPts val="0"/>
              </a:spcBef>
              <a:spcAft>
                <a:spcPts val="0"/>
              </a:spcAft>
              <a:buClrTx/>
              <a:buSzTx/>
              <a:buFontTx/>
              <a:buNone/>
              <a:tabLst/>
              <a:defRPr sz="2800" b="1" i="0" u="none" strike="noStrike" cap="none" spc="0" baseline="0">
                <a:solidFill>
                  <a:srgbClr val="002A4C"/>
                </a:solidFill>
                <a:uFillTx/>
                <a:latin typeface="+mj-lt"/>
                <a:ea typeface="+mj-ea"/>
                <a:cs typeface="+mj-cs"/>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chemeClr val="accent6"/>
                </a:solidFill>
                <a:uFillTx/>
                <a:latin typeface="+mj-lt"/>
                <a:ea typeface="+mj-ea"/>
                <a:cs typeface="+mj-cs"/>
                <a:sym typeface="Arial"/>
              </a:defRPr>
            </a:lvl9pPr>
          </a:lstStyle>
          <a:p>
            <a:pPr>
              <a:lnSpc>
                <a:spcPct val="100000"/>
              </a:lnSpc>
            </a:pPr>
            <a:r>
              <a:rPr lang="en-US" sz="1600" b="0">
                <a:solidFill>
                  <a:schemeClr val="bg2">
                    <a:lumMod val="50000"/>
                  </a:schemeClr>
                </a:solidFill>
                <a:latin typeface="Arial"/>
                <a:cs typeface="Arial"/>
              </a:rPr>
              <a:t>Q&amp;A Series</a:t>
            </a:r>
            <a:endParaRPr lang="en-US"/>
          </a:p>
        </p:txBody>
      </p:sp>
    </p:spTree>
    <p:extLst>
      <p:ext uri="{BB962C8B-B14F-4D97-AF65-F5344CB8AC3E}">
        <p14:creationId xmlns:p14="http://schemas.microsoft.com/office/powerpoint/2010/main" val="64137972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FF328-1607-7E67-CFBD-B63781E7FE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782F385-C0D6-652D-6F85-85EF2C4A44A6}"/>
              </a:ext>
            </a:extLst>
          </p:cNvPr>
          <p:cNvSpPr>
            <a:spLocks noGrp="1"/>
          </p:cNvSpPr>
          <p:nvPr>
            <p:ph type="title"/>
          </p:nvPr>
        </p:nvSpPr>
        <p:spPr>
          <a:xfrm>
            <a:off x="381000" y="557533"/>
            <a:ext cx="11430000" cy="389176"/>
          </a:xfrm>
        </p:spPr>
        <p:txBody>
          <a:bodyPr>
            <a:noAutofit/>
          </a:bodyPr>
          <a:lstStyle/>
          <a:p>
            <a:r>
              <a:rPr lang="en-US" sz="2500">
                <a:latin typeface="Arial"/>
                <a:cs typeface="Arial"/>
              </a:rPr>
              <a:t>Part 1: Weathering Fundamentals</a:t>
            </a:r>
          </a:p>
        </p:txBody>
      </p:sp>
      <p:sp>
        <p:nvSpPr>
          <p:cNvPr id="8" name="Slide Number Placeholder 7">
            <a:extLst>
              <a:ext uri="{FF2B5EF4-FFF2-40B4-BE49-F238E27FC236}">
                <a16:creationId xmlns:a16="http://schemas.microsoft.com/office/drawing/2014/main" id="{3EE1675E-7320-EFBB-CB0C-1ADC8A1FE96C}"/>
              </a:ext>
            </a:extLst>
          </p:cNvPr>
          <p:cNvSpPr>
            <a:spLocks noGrp="1"/>
          </p:cNvSpPr>
          <p:nvPr>
            <p:ph type="sldNum" sz="quarter" idx="2"/>
          </p:nvPr>
        </p:nvSpPr>
        <p:spPr/>
        <p:txBody>
          <a:bodyPr/>
          <a:lstStyle/>
          <a:p>
            <a:fld id="{4CEDB208-C044-4B40-AADB-E9BAAD9F59BC}" type="slidenum">
              <a:rPr lang="en-US" smtClean="0"/>
              <a:pPr/>
              <a:t>2</a:t>
            </a:fld>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AAA33153-F47E-F36A-C6EB-FECE913B2F49}"/>
              </a:ext>
            </a:extLst>
          </p:cNvPr>
          <p:cNvGraphicFramePr>
            <a:graphicFrameLocks noGrp="1"/>
          </p:cNvGraphicFramePr>
          <p:nvPr>
            <p:extLst>
              <p:ext uri="{D42A27DB-BD31-4B8C-83A1-F6EECF244321}">
                <p14:modId xmlns:p14="http://schemas.microsoft.com/office/powerpoint/2010/main" val="921593090"/>
              </p:ext>
            </p:extLst>
          </p:nvPr>
        </p:nvGraphicFramePr>
        <p:xfrm>
          <a:off x="484981" y="1128469"/>
          <a:ext cx="11222038" cy="4000713"/>
        </p:xfrm>
        <a:graphic>
          <a:graphicData uri="http://schemas.openxmlformats.org/drawingml/2006/table">
            <a:tbl>
              <a:tblPr/>
              <a:tblGrid>
                <a:gridCol w="3305969">
                  <a:extLst>
                    <a:ext uri="{9D8B030D-6E8A-4147-A177-3AD203B41FA5}">
                      <a16:colId xmlns:a16="http://schemas.microsoft.com/office/drawing/2014/main" val="213580013"/>
                    </a:ext>
                  </a:extLst>
                </a:gridCol>
                <a:gridCol w="4400550">
                  <a:extLst>
                    <a:ext uri="{9D8B030D-6E8A-4147-A177-3AD203B41FA5}">
                      <a16:colId xmlns:a16="http://schemas.microsoft.com/office/drawing/2014/main" val="1222824056"/>
                    </a:ext>
                  </a:extLst>
                </a:gridCol>
                <a:gridCol w="3515519">
                  <a:extLst>
                    <a:ext uri="{9D8B030D-6E8A-4147-A177-3AD203B41FA5}">
                      <a16:colId xmlns:a16="http://schemas.microsoft.com/office/drawing/2014/main" val="3627828555"/>
                    </a:ext>
                  </a:extLst>
                </a:gridCol>
              </a:tblGrid>
              <a:tr h="708873">
                <a:tc>
                  <a:txBody>
                    <a:bodyPr/>
                    <a:lstStyle/>
                    <a:p>
                      <a:pPr marL="0" indent="0">
                        <a:lnSpc>
                          <a:spcPct val="110000"/>
                        </a:lnSpc>
                        <a:buNone/>
                      </a:pPr>
                      <a:r>
                        <a:rPr lang="en-US" sz="1400" b="1">
                          <a:solidFill>
                            <a:schemeClr val="bg1"/>
                          </a:solidFill>
                          <a:latin typeface="Arial" panose="020B0604020202020204" pitchFamily="34" charset="0"/>
                          <a:cs typeface="Arial" panose="020B0604020202020204" pitchFamily="34" charset="0"/>
                        </a:rPr>
                        <a:t>Q: Do indoor products need weathering testing?</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558760"/>
                    </a:solidFill>
                  </a:tcPr>
                </a:tc>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How much testing is needed?</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93A544"/>
                    </a:solidFill>
                  </a:tcPr>
                </a:tc>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When should I select Xenon Arc exposure vs. other UV exposure tests?</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00678B"/>
                    </a:solidFill>
                  </a:tcPr>
                </a:tc>
                <a:extLst>
                  <a:ext uri="{0D108BD9-81ED-4DB2-BD59-A6C34878D82A}">
                    <a16:rowId xmlns:a16="http://schemas.microsoft.com/office/drawing/2014/main" val="1473195032"/>
                  </a:ext>
                </a:extLst>
              </a:tr>
              <a:tr h="1331542">
                <a:tc>
                  <a:txBody>
                    <a:bodyPr/>
                    <a:lstStyle/>
                    <a:p>
                      <a:pPr marL="0" indent="0">
                        <a:lnSpc>
                          <a:spcPct val="110000"/>
                        </a:lnSpc>
                        <a:buNone/>
                      </a:pPr>
                      <a:r>
                        <a:rPr lang="en-US" sz="1400" b="1">
                          <a:solidFill>
                            <a:srgbClr val="00345F"/>
                          </a:solidFill>
                          <a:latin typeface="Arial"/>
                          <a:ea typeface="Montserrat Light" charset="0"/>
                          <a:cs typeface="Arial"/>
                        </a:rPr>
                        <a:t>A: </a:t>
                      </a:r>
                      <a:r>
                        <a:rPr lang="en-US" sz="1400" b="0" i="0" u="none" strike="noStrike" noProof="0">
                          <a:solidFill>
                            <a:srgbClr val="00345F"/>
                          </a:solidFill>
                          <a:latin typeface="Arial"/>
                          <a:cs typeface="Arial"/>
                        </a:rPr>
                        <a:t>Yes, they do. Indoor products still experience UV and fluorescent lighting exposure, elevated temperatures, repeated cleaning or sterilization processes, and long-term storage conditions that affect performance. There are many test methods and specifications published specifically for indoor products.</a:t>
                      </a:r>
                      <a:endParaRPr lang="en-US" sz="1400" b="0" i="0" u="none" strike="noStrike" noProof="0">
                        <a:solidFill>
                          <a:srgbClr val="00335F"/>
                        </a:solidFill>
                        <a:latin typeface="Arial"/>
                        <a:cs typeface="Arial"/>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a:solidFill>
                            <a:srgbClr val="00345F"/>
                          </a:solidFill>
                          <a:latin typeface="Arial"/>
                          <a:ea typeface="Montserrat Light" charset="0"/>
                          <a:cs typeface="Arial"/>
                        </a:rPr>
                        <a:t>A:</a:t>
                      </a:r>
                      <a:r>
                        <a:rPr lang="en-US" sz="1400">
                          <a:solidFill>
                            <a:srgbClr val="00345F"/>
                          </a:solidFill>
                          <a:latin typeface="Arial"/>
                          <a:ea typeface="Montserrat Light" charset="0"/>
                          <a:cs typeface="Arial"/>
                        </a:rPr>
                        <a:t> </a:t>
                      </a:r>
                      <a:r>
                        <a:rPr lang="en-US" sz="1400" b="0" i="0" u="none" strike="noStrike" noProof="0">
                          <a:solidFill>
                            <a:srgbClr val="00345F"/>
                          </a:solidFill>
                          <a:latin typeface="Arial"/>
                          <a:cs typeface="Arial"/>
                        </a:rPr>
                        <a:t>It's helpful to think of it less as "how much is enough" and more as "have we answered the question we're trying to answer?" The amount of testing truly depends on the risk associated with the application. A decorative product likely needs significantly less testing than a building and construction product expected to perform for decades. The goal is to generate enough information to make confident development decisions without over-testing. There are three common approaches: testing until failure, testing to a specified radiant exposure, or testing for a defined duration. Some specifications even outline how long to weather a material, what criteria to measure, and the pass/fail requirements.</a:t>
                      </a:r>
                      <a:endParaRPr lang="en-US" sz="1400">
                        <a:solidFill>
                          <a:srgbClr val="00345F"/>
                        </a:solidFill>
                        <a:latin typeface="Arial"/>
                        <a:cs typeface="Arial"/>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a:solidFill>
                            <a:srgbClr val="00345F"/>
                          </a:solidFill>
                          <a:latin typeface="Arial"/>
                          <a:ea typeface="Montserrat Light" charset="0"/>
                          <a:cs typeface="Arial"/>
                        </a:rPr>
                        <a:t>A:</a:t>
                      </a:r>
                      <a:r>
                        <a:rPr lang="en-US" sz="1400">
                          <a:solidFill>
                            <a:srgbClr val="00345F"/>
                          </a:solidFill>
                          <a:latin typeface="Arial"/>
                          <a:ea typeface="Montserrat Light" charset="0"/>
                          <a:cs typeface="Arial"/>
                        </a:rPr>
                        <a:t> </a:t>
                      </a:r>
                      <a:r>
                        <a:rPr lang="en-US" sz="1400">
                          <a:solidFill>
                            <a:srgbClr val="00345F"/>
                          </a:solidFill>
                          <a:latin typeface="Arial"/>
                        </a:rPr>
                        <a:t>Xenon Arc testing is often selected when a broad-spectrum light source that more closely simulates natural sunlight is desired, particularly for applications exposed to outdoor environments. Fluorescent UV testing is often used when UV degradation is the primary concern and a more targeted, accelerated exposure is appropriate. The best choice depends on the application, expected service environment, material type, and the failure mechanisms being evaluated.</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extLst>
                  <a:ext uri="{0D108BD9-81ED-4DB2-BD59-A6C34878D82A}">
                    <a16:rowId xmlns:a16="http://schemas.microsoft.com/office/drawing/2014/main" val="577945265"/>
                  </a:ext>
                </a:extLst>
              </a:tr>
            </a:tbl>
          </a:graphicData>
        </a:graphic>
      </p:graphicFrame>
    </p:spTree>
    <p:extLst>
      <p:ext uri="{BB962C8B-B14F-4D97-AF65-F5344CB8AC3E}">
        <p14:creationId xmlns:p14="http://schemas.microsoft.com/office/powerpoint/2010/main" val="21085729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94D5-C6FB-2179-DCF1-48DEFD03CE5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1C90C1-3EDC-BDA1-9700-1911D0BE2A5E}"/>
              </a:ext>
            </a:extLst>
          </p:cNvPr>
          <p:cNvSpPr>
            <a:spLocks noGrp="1"/>
          </p:cNvSpPr>
          <p:nvPr>
            <p:ph type="title"/>
          </p:nvPr>
        </p:nvSpPr>
        <p:spPr>
          <a:xfrm>
            <a:off x="381000" y="557533"/>
            <a:ext cx="11430000" cy="389176"/>
          </a:xfrm>
        </p:spPr>
        <p:txBody>
          <a:bodyPr>
            <a:noAutofit/>
          </a:bodyPr>
          <a:lstStyle/>
          <a:p>
            <a:r>
              <a:rPr lang="en-US" sz="2500">
                <a:latin typeface="Arial"/>
                <a:cs typeface="Arial"/>
              </a:rPr>
              <a:t>Part 1: Weathering Fundamentals</a:t>
            </a:r>
          </a:p>
        </p:txBody>
      </p:sp>
      <p:sp>
        <p:nvSpPr>
          <p:cNvPr id="8" name="Slide Number Placeholder 7">
            <a:extLst>
              <a:ext uri="{FF2B5EF4-FFF2-40B4-BE49-F238E27FC236}">
                <a16:creationId xmlns:a16="http://schemas.microsoft.com/office/drawing/2014/main" id="{1B6D554A-974F-4049-EF7C-BB5743ED54EB}"/>
              </a:ext>
            </a:extLst>
          </p:cNvPr>
          <p:cNvSpPr>
            <a:spLocks noGrp="1"/>
          </p:cNvSpPr>
          <p:nvPr>
            <p:ph type="sldNum" sz="quarter" idx="2"/>
          </p:nvPr>
        </p:nvSpPr>
        <p:spPr/>
        <p:txBody>
          <a:bodyPr/>
          <a:lstStyle/>
          <a:p>
            <a:fld id="{4CEDB208-C044-4B40-AADB-E9BAAD9F59BC}" type="slidenum">
              <a:rPr lang="en-US" smtClean="0"/>
              <a:pPr/>
              <a:t>3</a:t>
            </a:fld>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DE2611C5-8C96-3422-95C9-E13E66AB52D2}"/>
              </a:ext>
            </a:extLst>
          </p:cNvPr>
          <p:cNvGraphicFramePr>
            <a:graphicFrameLocks noGrp="1"/>
          </p:cNvGraphicFramePr>
          <p:nvPr>
            <p:extLst>
              <p:ext uri="{D42A27DB-BD31-4B8C-83A1-F6EECF244321}">
                <p14:modId xmlns:p14="http://schemas.microsoft.com/office/powerpoint/2010/main" val="3110110827"/>
              </p:ext>
            </p:extLst>
          </p:nvPr>
        </p:nvGraphicFramePr>
        <p:xfrm>
          <a:off x="484981" y="1166569"/>
          <a:ext cx="11222038" cy="3169920"/>
        </p:xfrm>
        <a:graphic>
          <a:graphicData uri="http://schemas.openxmlformats.org/drawingml/2006/table">
            <a:tbl>
              <a:tblPr/>
              <a:tblGrid>
                <a:gridCol w="3680582">
                  <a:extLst>
                    <a:ext uri="{9D8B030D-6E8A-4147-A177-3AD203B41FA5}">
                      <a16:colId xmlns:a16="http://schemas.microsoft.com/office/drawing/2014/main" val="213580013"/>
                    </a:ext>
                  </a:extLst>
                </a:gridCol>
                <a:gridCol w="3701293">
                  <a:extLst>
                    <a:ext uri="{9D8B030D-6E8A-4147-A177-3AD203B41FA5}">
                      <a16:colId xmlns:a16="http://schemas.microsoft.com/office/drawing/2014/main" val="1222824056"/>
                    </a:ext>
                  </a:extLst>
                </a:gridCol>
                <a:gridCol w="3840163">
                  <a:extLst>
                    <a:ext uri="{9D8B030D-6E8A-4147-A177-3AD203B41FA5}">
                      <a16:colId xmlns:a16="http://schemas.microsoft.com/office/drawing/2014/main" val="3627828555"/>
                    </a:ext>
                  </a:extLst>
                </a:gridCol>
              </a:tblGrid>
              <a:tr h="708873">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Does gloss change indicate material degradation?</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558760"/>
                    </a:solidFill>
                  </a:tcPr>
                </a:tc>
                <a:tc>
                  <a:txBody>
                    <a:bodyPr/>
                    <a:lstStyle/>
                    <a:p>
                      <a:pPr marL="0" indent="0">
                        <a:spcAft>
                          <a:spcPts val="600"/>
                        </a:spcAft>
                        <a:buNone/>
                      </a:pPr>
                      <a:r>
                        <a:rPr lang="en-US" sz="1400" b="1">
                          <a:solidFill>
                            <a:schemeClr val="bg1"/>
                          </a:solidFill>
                          <a:latin typeface="Arial" panose="020B0604020202020204" pitchFamily="34" charset="0"/>
                          <a:cs typeface="Arial" panose="020B0604020202020204" pitchFamily="34" charset="0"/>
                        </a:rPr>
                        <a:t>Q: Do dark colors weather faster?</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93A544"/>
                    </a:solidFill>
                  </a:tcPr>
                </a:tc>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How significantly does weathering affect the mechanical properties of polymers?</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00678B"/>
                    </a:solidFill>
                  </a:tcPr>
                </a:tc>
                <a:extLst>
                  <a:ext uri="{0D108BD9-81ED-4DB2-BD59-A6C34878D82A}">
                    <a16:rowId xmlns:a16="http://schemas.microsoft.com/office/drawing/2014/main" val="1473195032"/>
                  </a:ext>
                </a:extLst>
              </a:tr>
              <a:tr h="1331542">
                <a:tc>
                  <a:txBody>
                    <a:bodyPr/>
                    <a:lstStyle/>
                    <a:p>
                      <a:pPr marL="0" indent="0">
                        <a:spcAft>
                          <a:spcPts val="600"/>
                        </a:spcAft>
                        <a:buNone/>
                      </a:pPr>
                      <a:r>
                        <a:rPr lang="en-US" sz="1400" b="1">
                          <a:solidFill>
                            <a:srgbClr val="00345F"/>
                          </a:solidFill>
                          <a:latin typeface="Arial"/>
                          <a:ea typeface="Montserrat Light" charset="0"/>
                          <a:cs typeface="Arial"/>
                        </a:rPr>
                        <a:t>A:</a:t>
                      </a:r>
                      <a:r>
                        <a:rPr lang="en-US" sz="1400">
                          <a:solidFill>
                            <a:srgbClr val="00345F"/>
                          </a:solidFill>
                          <a:latin typeface="Arial"/>
                          <a:ea typeface="Montserrat Light" charset="0"/>
                          <a:cs typeface="Arial"/>
                        </a:rPr>
                        <a:t> </a:t>
                      </a:r>
                      <a:r>
                        <a:rPr lang="en-US" sz="1400" b="0" i="0" u="none" strike="noStrike" noProof="0">
                          <a:solidFill>
                            <a:srgbClr val="00345F"/>
                          </a:solidFill>
                          <a:latin typeface="Arial"/>
                          <a:cs typeface="Arial"/>
                        </a:rPr>
                        <a:t>Yes, gloss change can be an indicator of material degradation. Weathering can alter a material's surface through oxidation, roughening, microcracking, or other degradation mechanisms, resulting in gloss loss. However, the significance of gloss change depends on the application. In some cases, it may be primarily an aesthetic concern, while in others it can signal broader surface degradation that may warrant further evaluation.</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lvl="0" indent="0">
                        <a:spcAft>
                          <a:spcPts val="600"/>
                        </a:spcAft>
                        <a:buNone/>
                      </a:pPr>
                      <a:r>
                        <a:rPr lang="en-US" sz="1400" b="1" i="0" u="none" strike="noStrike" noProof="0">
                          <a:solidFill>
                            <a:srgbClr val="00345F"/>
                          </a:solidFill>
                          <a:latin typeface="Arial"/>
                          <a:cs typeface="Arial"/>
                        </a:rPr>
                        <a:t>A:</a:t>
                      </a:r>
                      <a:r>
                        <a:rPr lang="en-US" sz="1400" b="0" i="0" u="none" strike="noStrike" noProof="0">
                          <a:solidFill>
                            <a:srgbClr val="00345F"/>
                          </a:solidFill>
                          <a:latin typeface="Arial"/>
                          <a:cs typeface="Arial"/>
                        </a:rPr>
                        <a:t> Not necessarily, but darker colors often absorb more heat, which can introduce additional thermal stress. Performance depends on the entire formulation, not just the color. You can have a dark color, but if the formulation as a whole is robust, you'll be better positioned for long-term performance.</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a:solidFill>
                            <a:srgbClr val="00345F"/>
                          </a:solidFill>
                          <a:latin typeface="Arial"/>
                          <a:ea typeface="Montserrat Light" charset="0"/>
                          <a:cs typeface="Arial"/>
                        </a:rPr>
                        <a:t>A:</a:t>
                      </a:r>
                      <a:r>
                        <a:rPr lang="en-US" sz="1400">
                          <a:solidFill>
                            <a:srgbClr val="00345F"/>
                          </a:solidFill>
                          <a:latin typeface="Arial"/>
                          <a:ea typeface="Montserrat Light" charset="0"/>
                          <a:cs typeface="Arial"/>
                        </a:rPr>
                        <a:t> </a:t>
                      </a:r>
                      <a:r>
                        <a:rPr lang="en-US" sz="1400" b="0" i="0" u="none" strike="noStrike" noProof="0">
                          <a:solidFill>
                            <a:srgbClr val="00345F"/>
                          </a:solidFill>
                          <a:latin typeface="Arial"/>
                          <a:cs typeface="Arial"/>
                        </a:rPr>
                        <a:t>There are a few polymers that are inherently UV stable, but most are not. Light energy interacts with the polymer chains. Imagine the molecules are linked by springs. When light hits them, those springs begin to vibrate back and forth. Over time, that vibration overcomes the bond strength and begins breaking the polymer chains down. That's why a stabilization mechanism is needed to either absorb or convert the light energy.</a:t>
                      </a:r>
                      <a:endParaRPr lang="en-US" sz="1400">
                        <a:solidFill>
                          <a:srgbClr val="00345F"/>
                        </a:solidFill>
                        <a:latin typeface="Arial"/>
                        <a:cs typeface="Arial"/>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extLst>
                  <a:ext uri="{0D108BD9-81ED-4DB2-BD59-A6C34878D82A}">
                    <a16:rowId xmlns:a16="http://schemas.microsoft.com/office/drawing/2014/main" val="577945265"/>
                  </a:ext>
                </a:extLst>
              </a:tr>
            </a:tbl>
          </a:graphicData>
        </a:graphic>
      </p:graphicFrame>
    </p:spTree>
    <p:extLst>
      <p:ext uri="{BB962C8B-B14F-4D97-AF65-F5344CB8AC3E}">
        <p14:creationId xmlns:p14="http://schemas.microsoft.com/office/powerpoint/2010/main" val="240495035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67C0C-9B23-8FCE-BDA6-CE4ABE50056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D00EA65-8E1A-A017-6174-493F0618A2A1}"/>
              </a:ext>
            </a:extLst>
          </p:cNvPr>
          <p:cNvSpPr>
            <a:spLocks noGrp="1"/>
          </p:cNvSpPr>
          <p:nvPr>
            <p:ph type="title"/>
          </p:nvPr>
        </p:nvSpPr>
        <p:spPr>
          <a:xfrm>
            <a:off x="381000" y="557533"/>
            <a:ext cx="11430000" cy="389176"/>
          </a:xfrm>
        </p:spPr>
        <p:txBody>
          <a:bodyPr>
            <a:noAutofit/>
          </a:bodyPr>
          <a:lstStyle/>
          <a:p>
            <a:r>
              <a:rPr lang="en-US" sz="2500">
                <a:latin typeface="Arial"/>
                <a:cs typeface="Arial"/>
              </a:rPr>
              <a:t>Part 2: Developing the Right Testing Strategy</a:t>
            </a:r>
          </a:p>
        </p:txBody>
      </p:sp>
      <p:sp>
        <p:nvSpPr>
          <p:cNvPr id="8" name="Slide Number Placeholder 7">
            <a:extLst>
              <a:ext uri="{FF2B5EF4-FFF2-40B4-BE49-F238E27FC236}">
                <a16:creationId xmlns:a16="http://schemas.microsoft.com/office/drawing/2014/main" id="{2BD5FF4C-2DED-3B67-0C99-B4852258E3CE}"/>
              </a:ext>
            </a:extLst>
          </p:cNvPr>
          <p:cNvSpPr>
            <a:spLocks noGrp="1"/>
          </p:cNvSpPr>
          <p:nvPr>
            <p:ph type="sldNum" sz="quarter" idx="2"/>
          </p:nvPr>
        </p:nvSpPr>
        <p:spPr/>
        <p:txBody>
          <a:bodyPr/>
          <a:lstStyle/>
          <a:p>
            <a:fld id="{4CEDB208-C044-4B40-AADB-E9BAAD9F59BC}" type="slidenum">
              <a:rPr lang="en-US" smtClean="0"/>
              <a:pPr/>
              <a:t>4</a:t>
            </a:fld>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1D316DB7-16B5-C6C2-EA61-550279459181}"/>
              </a:ext>
            </a:extLst>
          </p:cNvPr>
          <p:cNvGraphicFramePr>
            <a:graphicFrameLocks noGrp="1"/>
          </p:cNvGraphicFramePr>
          <p:nvPr>
            <p:extLst>
              <p:ext uri="{D42A27DB-BD31-4B8C-83A1-F6EECF244321}">
                <p14:modId xmlns:p14="http://schemas.microsoft.com/office/powerpoint/2010/main" val="2516799910"/>
              </p:ext>
            </p:extLst>
          </p:nvPr>
        </p:nvGraphicFramePr>
        <p:xfrm>
          <a:off x="484981" y="1166569"/>
          <a:ext cx="11222038" cy="3596640"/>
        </p:xfrm>
        <a:graphic>
          <a:graphicData uri="http://schemas.openxmlformats.org/drawingml/2006/table">
            <a:tbl>
              <a:tblPr/>
              <a:tblGrid>
                <a:gridCol w="3680582">
                  <a:extLst>
                    <a:ext uri="{9D8B030D-6E8A-4147-A177-3AD203B41FA5}">
                      <a16:colId xmlns:a16="http://schemas.microsoft.com/office/drawing/2014/main" val="213580013"/>
                    </a:ext>
                  </a:extLst>
                </a:gridCol>
                <a:gridCol w="3701293">
                  <a:extLst>
                    <a:ext uri="{9D8B030D-6E8A-4147-A177-3AD203B41FA5}">
                      <a16:colId xmlns:a16="http://schemas.microsoft.com/office/drawing/2014/main" val="1222824056"/>
                    </a:ext>
                  </a:extLst>
                </a:gridCol>
                <a:gridCol w="3840163">
                  <a:extLst>
                    <a:ext uri="{9D8B030D-6E8A-4147-A177-3AD203B41FA5}">
                      <a16:colId xmlns:a16="http://schemas.microsoft.com/office/drawing/2014/main" val="3627828555"/>
                    </a:ext>
                  </a:extLst>
                </a:gridCol>
              </a:tblGrid>
              <a:tr h="708873">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Is there any software that can simulate material performance in weathering conditions?</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558760"/>
                    </a:solidFill>
                  </a:tcPr>
                </a:tc>
                <a:tc>
                  <a:txBody>
                    <a:bodyPr/>
                    <a:lstStyle/>
                    <a:p>
                      <a:pPr marL="0" indent="0">
                        <a:spcAft>
                          <a:spcPts val="600"/>
                        </a:spcAft>
                        <a:buNone/>
                      </a:pPr>
                      <a:r>
                        <a:rPr lang="en-US" sz="1400" b="1">
                          <a:solidFill>
                            <a:schemeClr val="bg1"/>
                          </a:solidFill>
                          <a:latin typeface="Arial" panose="020B0604020202020204" pitchFamily="34" charset="0"/>
                          <a:cs typeface="Arial" panose="020B0604020202020204" pitchFamily="34" charset="0"/>
                        </a:rPr>
                        <a:t>Q: Is there a standard or test method for condensation?</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93A544"/>
                    </a:solidFill>
                  </a:tcPr>
                </a:tc>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How do you deal with condensation in a two-sided product with a cold indoor side and a hot, humid outdoor side?</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00678B"/>
                    </a:solidFill>
                  </a:tcPr>
                </a:tc>
                <a:extLst>
                  <a:ext uri="{0D108BD9-81ED-4DB2-BD59-A6C34878D82A}">
                    <a16:rowId xmlns:a16="http://schemas.microsoft.com/office/drawing/2014/main" val="1473195032"/>
                  </a:ext>
                </a:extLst>
              </a:tr>
              <a:tr h="1331542">
                <a:tc>
                  <a:txBody>
                    <a:bodyPr/>
                    <a:lstStyle/>
                    <a:p>
                      <a:pPr marL="0" indent="0">
                        <a:spcAft>
                          <a:spcPts val="600"/>
                        </a:spcAft>
                        <a:buNone/>
                      </a:pPr>
                      <a:r>
                        <a:rPr lang="en-US" sz="1400" b="1">
                          <a:solidFill>
                            <a:srgbClr val="00345F"/>
                          </a:solidFill>
                          <a:latin typeface="Arial" panose="020B0604020202020204" pitchFamily="34" charset="0"/>
                          <a:ea typeface="Montserrat Light" charset="0"/>
                          <a:cs typeface="Arial" panose="020B0604020202020204" pitchFamily="34" charset="0"/>
                        </a:rPr>
                        <a:t>A:</a:t>
                      </a:r>
                      <a:r>
                        <a:rPr lang="en-US" sz="1400">
                          <a:solidFill>
                            <a:srgbClr val="00345F"/>
                          </a:solidFill>
                          <a:latin typeface="Arial" panose="020B0604020202020204" pitchFamily="34" charset="0"/>
                          <a:ea typeface="Montserrat Light" charset="0"/>
                          <a:cs typeface="Arial" panose="020B0604020202020204" pitchFamily="34" charset="0"/>
                        </a:rPr>
                        <a:t> </a:t>
                      </a:r>
                      <a:r>
                        <a:rPr lang="en-US" sz="1400">
                          <a:solidFill>
                            <a:srgbClr val="00345F"/>
                          </a:solidFill>
                          <a:latin typeface="Arial" panose="020B0604020202020204" pitchFamily="34" charset="0"/>
                          <a:cs typeface="Arial" panose="020B0604020202020204" pitchFamily="34" charset="0"/>
                        </a:rPr>
                        <a:t>There are software tools that can model aspects of material performance and environmental exposure, but accurately predicting long-term weathering behavior remains challenging. Real-world durability is influenced by many interacting variables, including UV exposure, temperature, moisture, geography, product design, and material formulation. As a result, physical weathering testing remains an important tool for validating performance and identifying potential failure modes.</a:t>
                      </a:r>
                      <a:endParaRPr lang="en-US" sz="1400" b="0" i="0" u="none" strike="noStrike" noProof="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lvl="0" indent="0">
                        <a:spcAft>
                          <a:spcPts val="600"/>
                        </a:spcAft>
                        <a:buNone/>
                      </a:pPr>
                      <a:r>
                        <a:rPr lang="en-US" sz="1400" b="1" i="0" u="none" strike="noStrike" noProof="0">
                          <a:solidFill>
                            <a:srgbClr val="00345F"/>
                          </a:solidFill>
                          <a:latin typeface="Arial" panose="020B0604020202020204" pitchFamily="34" charset="0"/>
                          <a:cs typeface="Arial" panose="020B0604020202020204" pitchFamily="34" charset="0"/>
                        </a:rPr>
                        <a:t>A:</a:t>
                      </a:r>
                      <a:r>
                        <a:rPr lang="en-US" sz="1400" b="0" i="0" u="none" strike="noStrike" noProof="0">
                          <a:solidFill>
                            <a:srgbClr val="00345F"/>
                          </a:solidFill>
                          <a:latin typeface="Arial" panose="020B0604020202020204" pitchFamily="34" charset="0"/>
                          <a:cs typeface="Arial" panose="020B0604020202020204" pitchFamily="34" charset="0"/>
                        </a:rPr>
                        <a:t> </a:t>
                      </a:r>
                      <a:r>
                        <a:rPr lang="en-US" sz="1400">
                          <a:solidFill>
                            <a:srgbClr val="00345F"/>
                          </a:solidFill>
                          <a:latin typeface="Arial" panose="020B0604020202020204" pitchFamily="34" charset="0"/>
                          <a:cs typeface="Arial" panose="020B0604020202020204" pitchFamily="34" charset="0"/>
                        </a:rPr>
                        <a:t>The recommended test method will vary depending on the application. From a design standpoint, the goal is first to understand the actual service environment and identify the expected temperature and humidity conditions. Then, select a test method that introduces the relevant moisture and thermal stresses. Another consideration is the testing equipment being used. A vertical rack weatherometer may be best in some cases, whereas a flat-array weatherometer may be better in others, such as for deck boards where moisture remains present for longer.</a:t>
                      </a:r>
                      <a:endParaRPr lang="en-US" sz="1400" b="0" i="0" u="none" strike="noStrike" noProof="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a:solidFill>
                            <a:srgbClr val="00345F"/>
                          </a:solidFill>
                          <a:latin typeface="Arial" panose="020B0604020202020204" pitchFamily="34" charset="0"/>
                          <a:ea typeface="Montserrat Light" charset="0"/>
                          <a:cs typeface="Arial" panose="020B0604020202020204" pitchFamily="34" charset="0"/>
                        </a:rPr>
                        <a:t>A:</a:t>
                      </a:r>
                      <a:r>
                        <a:rPr lang="en-US" sz="1400">
                          <a:solidFill>
                            <a:srgbClr val="00345F"/>
                          </a:solidFill>
                          <a:latin typeface="Arial" panose="020B0604020202020204" pitchFamily="34" charset="0"/>
                          <a:ea typeface="Montserrat Light" charset="0"/>
                          <a:cs typeface="Arial" panose="020B0604020202020204" pitchFamily="34" charset="0"/>
                        </a:rPr>
                        <a:t> </a:t>
                      </a:r>
                      <a:r>
                        <a:rPr lang="en-US" sz="1400">
                          <a:solidFill>
                            <a:srgbClr val="00345F"/>
                          </a:solidFill>
                          <a:latin typeface="Arial" panose="020B0604020202020204" pitchFamily="34" charset="0"/>
                          <a:cs typeface="Arial" panose="020B0604020202020204" pitchFamily="34" charset="0"/>
                        </a:rPr>
                        <a:t>Condensation is really a moisture-management challenge driven by temperature differences. The key is understanding where moisture forms, how long it remains, and what failure mechanisms it may create. We typically evaluate those risks through humidity, condensation, and thermal cycling exposures while also considering both material selection and product design.</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extLst>
                  <a:ext uri="{0D108BD9-81ED-4DB2-BD59-A6C34878D82A}">
                    <a16:rowId xmlns:a16="http://schemas.microsoft.com/office/drawing/2014/main" val="577945265"/>
                  </a:ext>
                </a:extLst>
              </a:tr>
            </a:tbl>
          </a:graphicData>
        </a:graphic>
      </p:graphicFrame>
    </p:spTree>
    <p:extLst>
      <p:ext uri="{BB962C8B-B14F-4D97-AF65-F5344CB8AC3E}">
        <p14:creationId xmlns:p14="http://schemas.microsoft.com/office/powerpoint/2010/main" val="202189583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3E123-02B9-11BD-B6C2-11939A03236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E9282B-39DF-B506-46EA-2A38CB196B0A}"/>
              </a:ext>
            </a:extLst>
          </p:cNvPr>
          <p:cNvSpPr>
            <a:spLocks noGrp="1"/>
          </p:cNvSpPr>
          <p:nvPr>
            <p:ph type="title"/>
          </p:nvPr>
        </p:nvSpPr>
        <p:spPr>
          <a:xfrm>
            <a:off x="381000" y="557533"/>
            <a:ext cx="11430000" cy="389176"/>
          </a:xfrm>
        </p:spPr>
        <p:txBody>
          <a:bodyPr>
            <a:noAutofit/>
          </a:bodyPr>
          <a:lstStyle/>
          <a:p>
            <a:r>
              <a:rPr lang="en-US" sz="2500">
                <a:latin typeface="Arial"/>
                <a:cs typeface="Arial"/>
              </a:rPr>
              <a:t>Part 2: Developing the Right Testing Strategy</a:t>
            </a:r>
          </a:p>
        </p:txBody>
      </p:sp>
      <p:sp>
        <p:nvSpPr>
          <p:cNvPr id="8" name="Slide Number Placeholder 7">
            <a:extLst>
              <a:ext uri="{FF2B5EF4-FFF2-40B4-BE49-F238E27FC236}">
                <a16:creationId xmlns:a16="http://schemas.microsoft.com/office/drawing/2014/main" id="{519E7129-EA58-9D97-3878-67F90EE01928}"/>
              </a:ext>
            </a:extLst>
          </p:cNvPr>
          <p:cNvSpPr>
            <a:spLocks noGrp="1"/>
          </p:cNvSpPr>
          <p:nvPr>
            <p:ph type="sldNum" sz="quarter" idx="2"/>
          </p:nvPr>
        </p:nvSpPr>
        <p:spPr/>
        <p:txBody>
          <a:bodyPr/>
          <a:lstStyle/>
          <a:p>
            <a:fld id="{4CEDB208-C044-4B40-AADB-E9BAAD9F59BC}" type="slidenum">
              <a:rPr lang="en-US" smtClean="0"/>
              <a:pPr/>
              <a:t>5</a:t>
            </a:fld>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CE59A858-367A-D7DF-4BE1-BCFEA06C6BE6}"/>
              </a:ext>
            </a:extLst>
          </p:cNvPr>
          <p:cNvGraphicFramePr>
            <a:graphicFrameLocks noGrp="1"/>
          </p:cNvGraphicFramePr>
          <p:nvPr>
            <p:extLst>
              <p:ext uri="{D42A27DB-BD31-4B8C-83A1-F6EECF244321}">
                <p14:modId xmlns:p14="http://schemas.microsoft.com/office/powerpoint/2010/main" val="737310922"/>
              </p:ext>
            </p:extLst>
          </p:nvPr>
        </p:nvGraphicFramePr>
        <p:xfrm>
          <a:off x="484981" y="1166569"/>
          <a:ext cx="11222038" cy="4023360"/>
        </p:xfrm>
        <a:graphic>
          <a:graphicData uri="http://schemas.openxmlformats.org/drawingml/2006/table">
            <a:tbl>
              <a:tblPr/>
              <a:tblGrid>
                <a:gridCol w="3680582">
                  <a:extLst>
                    <a:ext uri="{9D8B030D-6E8A-4147-A177-3AD203B41FA5}">
                      <a16:colId xmlns:a16="http://schemas.microsoft.com/office/drawing/2014/main" val="213580013"/>
                    </a:ext>
                  </a:extLst>
                </a:gridCol>
                <a:gridCol w="3701293">
                  <a:extLst>
                    <a:ext uri="{9D8B030D-6E8A-4147-A177-3AD203B41FA5}">
                      <a16:colId xmlns:a16="http://schemas.microsoft.com/office/drawing/2014/main" val="1222824056"/>
                    </a:ext>
                  </a:extLst>
                </a:gridCol>
                <a:gridCol w="3840163">
                  <a:extLst>
                    <a:ext uri="{9D8B030D-6E8A-4147-A177-3AD203B41FA5}">
                      <a16:colId xmlns:a16="http://schemas.microsoft.com/office/drawing/2014/main" val="3627828555"/>
                    </a:ext>
                  </a:extLst>
                </a:gridCol>
              </a:tblGrid>
              <a:tr h="708873">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Are there any simulation packages that can predict part durability? What key inputs are required from a material characterization perspective?</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558760"/>
                    </a:solidFill>
                  </a:tcPr>
                </a:tc>
                <a:tc>
                  <a:txBody>
                    <a:bodyPr/>
                    <a:lstStyle/>
                    <a:p>
                      <a:pPr marL="0" indent="0">
                        <a:spcAft>
                          <a:spcPts val="600"/>
                        </a:spcAft>
                        <a:buNone/>
                      </a:pPr>
                      <a:r>
                        <a:rPr lang="en-US" sz="1400" b="1">
                          <a:solidFill>
                            <a:schemeClr val="bg1"/>
                          </a:solidFill>
                          <a:latin typeface="Arial" panose="020B0604020202020204" pitchFamily="34" charset="0"/>
                          <a:cs typeface="Arial" panose="020B0604020202020204" pitchFamily="34" charset="0"/>
                        </a:rPr>
                        <a:t>Q: How do you determine the aging conditions in a laboratory setting (humidity, temperature, UV exposure, etc.)?</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93A544"/>
                    </a:solidFill>
                  </a:tcPr>
                </a:tc>
                <a:tc>
                  <a:txBody>
                    <a:bodyPr/>
                    <a:lstStyle/>
                    <a:p>
                      <a:pPr marL="0" indent="0">
                        <a:lnSpc>
                          <a:spcPct val="100000"/>
                        </a:lnSpc>
                        <a:buNone/>
                      </a:pPr>
                      <a:r>
                        <a:rPr lang="en-US" sz="1400" b="1">
                          <a:solidFill>
                            <a:schemeClr val="bg1"/>
                          </a:solidFill>
                          <a:latin typeface="Arial" panose="020B0604020202020204" pitchFamily="34" charset="0"/>
                          <a:cs typeface="Arial" panose="020B0604020202020204" pitchFamily="34" charset="0"/>
                        </a:rPr>
                        <a:t>Q: How can separate failure modes be considered and correlated to service conditions (heat, UV, solution chemistry, load)?</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00678B"/>
                    </a:solidFill>
                  </a:tcPr>
                </a:tc>
                <a:extLst>
                  <a:ext uri="{0D108BD9-81ED-4DB2-BD59-A6C34878D82A}">
                    <a16:rowId xmlns:a16="http://schemas.microsoft.com/office/drawing/2014/main" val="1473195032"/>
                  </a:ext>
                </a:extLst>
              </a:tr>
              <a:tr h="1331542">
                <a:tc>
                  <a:txBody>
                    <a:bodyPr/>
                    <a:lstStyle/>
                    <a:p>
                      <a:pPr marL="0" indent="0">
                        <a:spcAft>
                          <a:spcPts val="600"/>
                        </a:spcAft>
                        <a:buNone/>
                      </a:pPr>
                      <a:r>
                        <a:rPr lang="en-US" sz="1400" b="1">
                          <a:solidFill>
                            <a:srgbClr val="00345F"/>
                          </a:solidFill>
                          <a:latin typeface="Arial" panose="020B0604020202020204" pitchFamily="34" charset="0"/>
                          <a:ea typeface="Montserrat Light" charset="0"/>
                          <a:cs typeface="Arial" panose="020B0604020202020204" pitchFamily="34" charset="0"/>
                        </a:rPr>
                        <a:t>A:</a:t>
                      </a:r>
                      <a:r>
                        <a:rPr lang="en-US" sz="1400">
                          <a:solidFill>
                            <a:srgbClr val="00345F"/>
                          </a:solidFill>
                          <a:latin typeface="Arial" panose="020B0604020202020204" pitchFamily="34" charset="0"/>
                          <a:ea typeface="Montserrat Light" charset="0"/>
                          <a:cs typeface="Arial" panose="020B0604020202020204" pitchFamily="34" charset="0"/>
                        </a:rPr>
                        <a:t> </a:t>
                      </a:r>
                      <a:r>
                        <a:rPr lang="en-US" sz="1400">
                          <a:solidFill>
                            <a:srgbClr val="00345F"/>
                          </a:solidFill>
                          <a:latin typeface="Arial" panose="020B0604020202020204" pitchFamily="34" charset="0"/>
                          <a:cs typeface="Arial" panose="020B0604020202020204" pitchFamily="34" charset="0"/>
                        </a:rPr>
                        <a:t>It would depend on the application's service environment and expected service life. You would want to consider whether the part will experience additional stresses, such as bending, stretching, or repeated vibration that may contribute to product fatigue, in addition to traditional weathering factors such as UV exposure, temperature cycling, and moisture.</a:t>
                      </a:r>
                      <a:endParaRPr lang="en-US" sz="1400" b="0" i="0" u="none" strike="noStrike" noProof="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lvl="0" indent="0">
                        <a:spcAft>
                          <a:spcPts val="600"/>
                        </a:spcAft>
                        <a:buNone/>
                      </a:pPr>
                      <a:r>
                        <a:rPr lang="en-US" sz="1400" b="1" i="0" u="none" strike="noStrike" noProof="0">
                          <a:solidFill>
                            <a:srgbClr val="00345F"/>
                          </a:solidFill>
                          <a:latin typeface="Arial" panose="020B0604020202020204" pitchFamily="34" charset="0"/>
                          <a:cs typeface="Arial" panose="020B0604020202020204" pitchFamily="34" charset="0"/>
                        </a:rPr>
                        <a:t>A:</a:t>
                      </a:r>
                      <a:r>
                        <a:rPr lang="en-US" sz="1400" b="0" i="0" u="none" strike="noStrike" noProof="0">
                          <a:solidFill>
                            <a:srgbClr val="00345F"/>
                          </a:solidFill>
                          <a:latin typeface="Arial" panose="020B0604020202020204" pitchFamily="34" charset="0"/>
                          <a:cs typeface="Arial" panose="020B0604020202020204" pitchFamily="34" charset="0"/>
                        </a:rPr>
                        <a:t> </a:t>
                      </a:r>
                      <a:r>
                        <a:rPr lang="en-US" sz="1400">
                          <a:solidFill>
                            <a:srgbClr val="00345F"/>
                          </a:solidFill>
                          <a:latin typeface="Arial" panose="020B0604020202020204" pitchFamily="34" charset="0"/>
                          <a:cs typeface="Arial" panose="020B0604020202020204" pitchFamily="34" charset="0"/>
                        </a:rPr>
                        <a:t>Lab aging conditions should be driven primarily by the real service environment and the failure modes you are trying to reproduce. Typically, you start with field conditions (UV exposure, temperature, moisture cycles, and chemical contact) and then map those to standardized frameworks (e.g., ISO 4892, ASTM G154, SAE J2527) to define spectral output, irradiance, temperature, and wet/dry or humidity cycles. The key is not to "maximize severity," but to accelerate relevant degradation mechanisms without introducing non-representative ones.</a:t>
                      </a:r>
                      <a:endParaRPr lang="en-US" sz="1400" b="0" i="0" u="none" strike="noStrike" noProof="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a:solidFill>
                            <a:srgbClr val="00345F"/>
                          </a:solidFill>
                          <a:latin typeface="Arial" panose="020B0604020202020204" pitchFamily="34" charset="0"/>
                          <a:ea typeface="Montserrat Light" charset="0"/>
                          <a:cs typeface="Arial" panose="020B0604020202020204" pitchFamily="34" charset="0"/>
                        </a:rPr>
                        <a:t>A:</a:t>
                      </a:r>
                      <a:r>
                        <a:rPr lang="en-US" sz="1400">
                          <a:solidFill>
                            <a:srgbClr val="00345F"/>
                          </a:solidFill>
                          <a:latin typeface="Arial" panose="020B0604020202020204" pitchFamily="34" charset="0"/>
                          <a:ea typeface="Montserrat Light" charset="0"/>
                          <a:cs typeface="Arial" panose="020B0604020202020204" pitchFamily="34" charset="0"/>
                        </a:rPr>
                        <a:t> </a:t>
                      </a:r>
                      <a:r>
                        <a:rPr lang="en-US" sz="1400">
                          <a:solidFill>
                            <a:srgbClr val="00345F"/>
                          </a:solidFill>
                          <a:latin typeface="Arial" panose="020B0604020202020204" pitchFamily="34" charset="0"/>
                          <a:cs typeface="Arial" panose="020B0604020202020204" pitchFamily="34" charset="0"/>
                        </a:rPr>
                        <a:t>Failure modes are best separated using a controlled, one-stressor-at-a-time or factorial approach. For example, isolate UV-only, thermal-only, chemical exposure-only, and then combined exposures to understand interactions. Post-exposure analysis (mechanical property retention, spectroscopy, microscopy, color change, etc.) helps identify which mechanism drove the damage. Correlation to service conditions comes from matching the dominant field stressors and validating whether combined-stress tests reproduce the same failure signatures seen in real-world samples.</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extLst>
                  <a:ext uri="{0D108BD9-81ED-4DB2-BD59-A6C34878D82A}">
                    <a16:rowId xmlns:a16="http://schemas.microsoft.com/office/drawing/2014/main" val="577945265"/>
                  </a:ext>
                </a:extLst>
              </a:tr>
            </a:tbl>
          </a:graphicData>
        </a:graphic>
      </p:graphicFrame>
    </p:spTree>
    <p:extLst>
      <p:ext uri="{BB962C8B-B14F-4D97-AF65-F5344CB8AC3E}">
        <p14:creationId xmlns:p14="http://schemas.microsoft.com/office/powerpoint/2010/main" val="346853821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9B48A-6910-DFCD-7DC7-3E13A043FE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D165FCF-4806-828F-DCC4-15B3DFD74690}"/>
              </a:ext>
            </a:extLst>
          </p:cNvPr>
          <p:cNvSpPr>
            <a:spLocks noGrp="1"/>
          </p:cNvSpPr>
          <p:nvPr>
            <p:ph type="title"/>
          </p:nvPr>
        </p:nvSpPr>
        <p:spPr>
          <a:xfrm>
            <a:off x="381000" y="557533"/>
            <a:ext cx="11430000" cy="389176"/>
          </a:xfrm>
        </p:spPr>
        <p:txBody>
          <a:bodyPr>
            <a:noAutofit/>
          </a:bodyPr>
          <a:lstStyle/>
          <a:p>
            <a:r>
              <a:rPr lang="en-US" sz="2500" dirty="0">
                <a:latin typeface="Arial"/>
                <a:cs typeface="Arial"/>
              </a:rPr>
              <a:t>Part 3: Understanding Failure Mechanisms</a:t>
            </a:r>
          </a:p>
        </p:txBody>
      </p:sp>
      <p:sp>
        <p:nvSpPr>
          <p:cNvPr id="8" name="Slide Number Placeholder 7">
            <a:extLst>
              <a:ext uri="{FF2B5EF4-FFF2-40B4-BE49-F238E27FC236}">
                <a16:creationId xmlns:a16="http://schemas.microsoft.com/office/drawing/2014/main" id="{0529F370-6DCC-CE2F-C881-288472124E29}"/>
              </a:ext>
            </a:extLst>
          </p:cNvPr>
          <p:cNvSpPr>
            <a:spLocks noGrp="1"/>
          </p:cNvSpPr>
          <p:nvPr>
            <p:ph type="sldNum" sz="quarter" idx="2"/>
          </p:nvPr>
        </p:nvSpPr>
        <p:spPr/>
        <p:txBody>
          <a:bodyPr/>
          <a:lstStyle/>
          <a:p>
            <a:fld id="{4CEDB208-C044-4B40-AADB-E9BAAD9F59BC}" type="slidenum">
              <a:rPr lang="en-US" smtClean="0"/>
              <a:pPr/>
              <a:t>6</a:t>
            </a:fld>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9C6815E1-16F1-D5CA-8242-581D00617481}"/>
              </a:ext>
            </a:extLst>
          </p:cNvPr>
          <p:cNvGraphicFramePr>
            <a:graphicFrameLocks noGrp="1"/>
          </p:cNvGraphicFramePr>
          <p:nvPr>
            <p:extLst>
              <p:ext uri="{D42A27DB-BD31-4B8C-83A1-F6EECF244321}">
                <p14:modId xmlns:p14="http://schemas.microsoft.com/office/powerpoint/2010/main" val="1797107737"/>
              </p:ext>
            </p:extLst>
          </p:nvPr>
        </p:nvGraphicFramePr>
        <p:xfrm>
          <a:off x="484981" y="1166569"/>
          <a:ext cx="11222038" cy="4983480"/>
        </p:xfrm>
        <a:graphic>
          <a:graphicData uri="http://schemas.openxmlformats.org/drawingml/2006/table">
            <a:tbl>
              <a:tblPr/>
              <a:tblGrid>
                <a:gridCol w="3680582">
                  <a:extLst>
                    <a:ext uri="{9D8B030D-6E8A-4147-A177-3AD203B41FA5}">
                      <a16:colId xmlns:a16="http://schemas.microsoft.com/office/drawing/2014/main" val="213580013"/>
                    </a:ext>
                  </a:extLst>
                </a:gridCol>
                <a:gridCol w="3701293">
                  <a:extLst>
                    <a:ext uri="{9D8B030D-6E8A-4147-A177-3AD203B41FA5}">
                      <a16:colId xmlns:a16="http://schemas.microsoft.com/office/drawing/2014/main" val="1222824056"/>
                    </a:ext>
                  </a:extLst>
                </a:gridCol>
                <a:gridCol w="3840163">
                  <a:extLst>
                    <a:ext uri="{9D8B030D-6E8A-4147-A177-3AD203B41FA5}">
                      <a16:colId xmlns:a16="http://schemas.microsoft.com/office/drawing/2014/main" val="3627828555"/>
                    </a:ext>
                  </a:extLst>
                </a:gridCol>
              </a:tblGrid>
              <a:tr h="708873">
                <a:tc>
                  <a:txBody>
                    <a:bodyPr/>
                    <a:lstStyle/>
                    <a:p>
                      <a:pPr marL="0" indent="0">
                        <a:lnSpc>
                          <a:spcPct val="100000"/>
                        </a:lnSpc>
                        <a:buNone/>
                      </a:pPr>
                      <a:r>
                        <a:rPr lang="en-US" sz="1400" b="1" dirty="0">
                          <a:solidFill>
                            <a:schemeClr val="bg1"/>
                          </a:solidFill>
                          <a:latin typeface="Arial" panose="020B0604020202020204" pitchFamily="34" charset="0"/>
                          <a:cs typeface="Arial" panose="020B0604020202020204" pitchFamily="34" charset="0"/>
                        </a:rPr>
                        <a:t>Q: How does weathering affect plasticizer migration, and does it impact failure modes?</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558760"/>
                    </a:solidFill>
                  </a:tcPr>
                </a:tc>
                <a:tc>
                  <a:txBody>
                    <a:bodyPr/>
                    <a:lstStyle/>
                    <a:p>
                      <a:pPr marL="0" indent="0">
                        <a:spcAft>
                          <a:spcPts val="600"/>
                        </a:spcAft>
                        <a:buNone/>
                      </a:pPr>
                      <a:r>
                        <a:rPr lang="en-US" sz="1400" b="1" dirty="0">
                          <a:solidFill>
                            <a:schemeClr val="bg1"/>
                          </a:solidFill>
                          <a:latin typeface="Arial" panose="020B0604020202020204" pitchFamily="34" charset="0"/>
                          <a:cs typeface="Arial" panose="020B0604020202020204" pitchFamily="34" charset="0"/>
                        </a:rPr>
                        <a:t>Q: Do you test for stress cracking of plastics? How is stress cracking related to UV exposure?</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93A544"/>
                    </a:solidFill>
                  </a:tcPr>
                </a:tc>
                <a:tc>
                  <a:txBody>
                    <a:bodyPr/>
                    <a:lstStyle/>
                    <a:p>
                      <a:pPr marL="0" indent="0">
                        <a:lnSpc>
                          <a:spcPct val="100000"/>
                        </a:lnSpc>
                        <a:buNone/>
                      </a:pPr>
                      <a:r>
                        <a:rPr lang="en-US" sz="1400" b="1" dirty="0">
                          <a:solidFill>
                            <a:schemeClr val="bg1"/>
                          </a:solidFill>
                          <a:latin typeface="Arial" panose="020B0604020202020204" pitchFamily="34" charset="0"/>
                          <a:cs typeface="Arial" panose="020B0604020202020204" pitchFamily="34" charset="0"/>
                        </a:rPr>
                        <a:t>Q: Can colors become darker after weathering testing?</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00678B"/>
                    </a:solidFill>
                  </a:tcPr>
                </a:tc>
                <a:extLst>
                  <a:ext uri="{0D108BD9-81ED-4DB2-BD59-A6C34878D82A}">
                    <a16:rowId xmlns:a16="http://schemas.microsoft.com/office/drawing/2014/main" val="1473195032"/>
                  </a:ext>
                </a:extLst>
              </a:tr>
              <a:tr h="1331542">
                <a:tc>
                  <a:txBody>
                    <a:bodyPr/>
                    <a:lstStyle/>
                    <a:p>
                      <a:pPr marL="0" indent="0">
                        <a:spcAft>
                          <a:spcPts val="600"/>
                        </a:spcAft>
                        <a:buNone/>
                      </a:pPr>
                      <a:r>
                        <a:rPr lang="en-US" sz="1400" b="1" dirty="0">
                          <a:solidFill>
                            <a:srgbClr val="00345F"/>
                          </a:solidFill>
                          <a:latin typeface="Arial" panose="020B0604020202020204" pitchFamily="34" charset="0"/>
                          <a:ea typeface="Montserrat Light" charset="0"/>
                          <a:cs typeface="Arial" panose="020B0604020202020204" pitchFamily="34" charset="0"/>
                        </a:rPr>
                        <a:t>A:</a:t>
                      </a:r>
                      <a:r>
                        <a:rPr lang="en-US" sz="1400" dirty="0">
                          <a:solidFill>
                            <a:srgbClr val="00345F"/>
                          </a:solidFill>
                          <a:latin typeface="Arial" panose="020B0604020202020204" pitchFamily="34" charset="0"/>
                          <a:ea typeface="Montserrat Light" charset="0"/>
                          <a:cs typeface="Arial" panose="020B0604020202020204" pitchFamily="34" charset="0"/>
                        </a:rPr>
                        <a:t> </a:t>
                      </a:r>
                      <a:r>
                        <a:rPr lang="en-US" sz="1400" dirty="0">
                          <a:solidFill>
                            <a:srgbClr val="00345F"/>
                          </a:solidFill>
                          <a:latin typeface="Arial" panose="020B0604020202020204" pitchFamily="34" charset="0"/>
                          <a:cs typeface="Arial" panose="020B0604020202020204" pitchFamily="34" charset="0"/>
                        </a:rPr>
                        <a:t>Plasticizer migration and weathering can definitely be related, particularly in flexible polymer systems. Weathering can accelerate plasticizer loss or migration, especially through heat and UV exposure. As plasticizers leave the material, polymers often become stiffer and more brittle, which can shift failure modes from simple cosmetic changes to cracking, embrittlement, or reduced impact performance.</a:t>
                      </a:r>
                      <a:endParaRPr lang="en-US" sz="1400" b="0" i="0" u="none" strike="noStrike" noProof="0" dirty="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lvl="0" indent="0">
                        <a:spcAft>
                          <a:spcPts val="600"/>
                        </a:spcAft>
                        <a:buNone/>
                      </a:pPr>
                      <a:r>
                        <a:rPr lang="en-US" sz="1300" b="1" i="0" u="none" strike="noStrike" noProof="0" dirty="0">
                          <a:solidFill>
                            <a:srgbClr val="00345F"/>
                          </a:solidFill>
                          <a:latin typeface="Arial" panose="020B0604020202020204" pitchFamily="34" charset="0"/>
                          <a:cs typeface="Arial" panose="020B0604020202020204" pitchFamily="34" charset="0"/>
                        </a:rPr>
                        <a:t>A:</a:t>
                      </a:r>
                      <a:r>
                        <a:rPr lang="en-US" sz="1300" b="0" i="0" u="none" strike="noStrike" noProof="0" dirty="0">
                          <a:solidFill>
                            <a:srgbClr val="00345F"/>
                          </a:solidFill>
                          <a:latin typeface="Arial" panose="020B0604020202020204" pitchFamily="34" charset="0"/>
                          <a:cs typeface="Arial" panose="020B0604020202020204" pitchFamily="34" charset="0"/>
                        </a:rPr>
                        <a:t> </a:t>
                      </a:r>
                      <a:r>
                        <a:rPr lang="en-US" sz="1300" dirty="0">
                          <a:solidFill>
                            <a:srgbClr val="00345F"/>
                          </a:solidFill>
                          <a:latin typeface="Arial" panose="020B0604020202020204" pitchFamily="34" charset="0"/>
                          <a:cs typeface="Arial" panose="020B0604020202020204" pitchFamily="34" charset="0"/>
                        </a:rPr>
                        <a:t>Yes, stress cracking is something that can be evaluated, although the approach depends on the application and the specific concern. A material may perform well under load alone and perform well in a chemical or environmental exposure alone, but the combination can lead to cracking or premature failure. As UV breaks polymer chains, the material can become more brittle and lose ductility. That degraded surface layer may then be more susceptible to crack initiation when the part is exposed to mechanical stresses, thermal cycling, impact, or other environmental factors. In weathering programs, we often evaluate properties such as impact strength, elongation, tensile properties, or visual cracking after exposure to understand whether the material is becoming more susceptible to failure. Depending on the application, dedicated stress-cracking evaluations may also be performed alongside weathering testing.</a:t>
                      </a:r>
                      <a:endParaRPr lang="en-US" sz="1300" b="0" i="0" u="none" strike="noStrike" noProof="0" dirty="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dirty="0">
                          <a:solidFill>
                            <a:srgbClr val="00345F"/>
                          </a:solidFill>
                          <a:latin typeface="Arial" panose="020B0604020202020204" pitchFamily="34" charset="0"/>
                          <a:ea typeface="Montserrat Light" charset="0"/>
                          <a:cs typeface="Arial" panose="020B0604020202020204" pitchFamily="34" charset="0"/>
                        </a:rPr>
                        <a:t>A:</a:t>
                      </a:r>
                      <a:r>
                        <a:rPr lang="en-US" sz="1400" dirty="0">
                          <a:solidFill>
                            <a:srgbClr val="00345F"/>
                          </a:solidFill>
                          <a:latin typeface="Arial" panose="020B0604020202020204" pitchFamily="34" charset="0"/>
                          <a:ea typeface="Montserrat Light" charset="0"/>
                          <a:cs typeface="Arial" panose="020B0604020202020204" pitchFamily="34" charset="0"/>
                        </a:rPr>
                        <a:t> </a:t>
                      </a:r>
                      <a:r>
                        <a:rPr lang="en-US" sz="1400" dirty="0">
                          <a:solidFill>
                            <a:srgbClr val="00345F"/>
                          </a:solidFill>
                          <a:latin typeface="Arial" panose="020B0604020202020204" pitchFamily="34" charset="0"/>
                          <a:cs typeface="Arial" panose="020B0604020202020204" pitchFamily="34" charset="0"/>
                        </a:rPr>
                        <a:t>Yes, it's possible, although it's less common than fading or lightening. Weathering can sometimes cause a material to appear darker due to changes in surface chemistry or surface texture. For example, gloss changes can alter how light is reflected, making a color appear darker even if the actual pigment hasn't changed significantly. In some cases, oxidation, moisture effects, or the degradation of certain additives can also contribute to a darkening or color shift.</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extLst>
                  <a:ext uri="{0D108BD9-81ED-4DB2-BD59-A6C34878D82A}">
                    <a16:rowId xmlns:a16="http://schemas.microsoft.com/office/drawing/2014/main" val="577945265"/>
                  </a:ext>
                </a:extLst>
              </a:tr>
            </a:tbl>
          </a:graphicData>
        </a:graphic>
      </p:graphicFrame>
    </p:spTree>
    <p:extLst>
      <p:ext uri="{BB962C8B-B14F-4D97-AF65-F5344CB8AC3E}">
        <p14:creationId xmlns:p14="http://schemas.microsoft.com/office/powerpoint/2010/main" val="2856166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55DAD-029A-DF7E-8BA5-6445ED669C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7BC8BA-105F-CF66-3AF1-A525C6289389}"/>
              </a:ext>
            </a:extLst>
          </p:cNvPr>
          <p:cNvSpPr>
            <a:spLocks noGrp="1"/>
          </p:cNvSpPr>
          <p:nvPr>
            <p:ph type="title"/>
          </p:nvPr>
        </p:nvSpPr>
        <p:spPr>
          <a:xfrm>
            <a:off x="381000" y="557533"/>
            <a:ext cx="11430000" cy="389176"/>
          </a:xfrm>
        </p:spPr>
        <p:txBody>
          <a:bodyPr>
            <a:noAutofit/>
          </a:bodyPr>
          <a:lstStyle/>
          <a:p>
            <a:r>
              <a:rPr lang="en-US" sz="2500" dirty="0">
                <a:latin typeface="Arial"/>
                <a:cs typeface="Arial"/>
              </a:rPr>
              <a:t>Part 3: Understanding Failure Mechanisms</a:t>
            </a:r>
          </a:p>
        </p:txBody>
      </p:sp>
      <p:sp>
        <p:nvSpPr>
          <p:cNvPr id="8" name="Slide Number Placeholder 7">
            <a:extLst>
              <a:ext uri="{FF2B5EF4-FFF2-40B4-BE49-F238E27FC236}">
                <a16:creationId xmlns:a16="http://schemas.microsoft.com/office/drawing/2014/main" id="{E0220181-B782-EE95-70CC-4FA1132BA846}"/>
              </a:ext>
            </a:extLst>
          </p:cNvPr>
          <p:cNvSpPr>
            <a:spLocks noGrp="1"/>
          </p:cNvSpPr>
          <p:nvPr>
            <p:ph type="sldNum" sz="quarter" idx="2"/>
          </p:nvPr>
        </p:nvSpPr>
        <p:spPr/>
        <p:txBody>
          <a:bodyPr/>
          <a:lstStyle/>
          <a:p>
            <a:fld id="{4CEDB208-C044-4B40-AADB-E9BAAD9F59BC}" type="slidenum">
              <a:rPr lang="en-US" smtClean="0"/>
              <a:pPr/>
              <a:t>7</a:t>
            </a:fld>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9EB2E4F8-067F-7754-E7FC-CE7A94493863}"/>
              </a:ext>
            </a:extLst>
          </p:cNvPr>
          <p:cNvGraphicFramePr>
            <a:graphicFrameLocks noGrp="1"/>
          </p:cNvGraphicFramePr>
          <p:nvPr>
            <p:extLst>
              <p:ext uri="{D42A27DB-BD31-4B8C-83A1-F6EECF244321}">
                <p14:modId xmlns:p14="http://schemas.microsoft.com/office/powerpoint/2010/main" val="2205645891"/>
              </p:ext>
            </p:extLst>
          </p:nvPr>
        </p:nvGraphicFramePr>
        <p:xfrm>
          <a:off x="484981" y="1166569"/>
          <a:ext cx="11222038" cy="5303520"/>
        </p:xfrm>
        <a:graphic>
          <a:graphicData uri="http://schemas.openxmlformats.org/drawingml/2006/table">
            <a:tbl>
              <a:tblPr/>
              <a:tblGrid>
                <a:gridCol w="3680582">
                  <a:extLst>
                    <a:ext uri="{9D8B030D-6E8A-4147-A177-3AD203B41FA5}">
                      <a16:colId xmlns:a16="http://schemas.microsoft.com/office/drawing/2014/main" val="213580013"/>
                    </a:ext>
                  </a:extLst>
                </a:gridCol>
                <a:gridCol w="3701293">
                  <a:extLst>
                    <a:ext uri="{9D8B030D-6E8A-4147-A177-3AD203B41FA5}">
                      <a16:colId xmlns:a16="http://schemas.microsoft.com/office/drawing/2014/main" val="1222824056"/>
                    </a:ext>
                  </a:extLst>
                </a:gridCol>
                <a:gridCol w="3840163">
                  <a:extLst>
                    <a:ext uri="{9D8B030D-6E8A-4147-A177-3AD203B41FA5}">
                      <a16:colId xmlns:a16="http://schemas.microsoft.com/office/drawing/2014/main" val="3627828555"/>
                    </a:ext>
                  </a:extLst>
                </a:gridCol>
              </a:tblGrid>
              <a:tr h="708873">
                <a:tc>
                  <a:txBody>
                    <a:bodyPr/>
                    <a:lstStyle/>
                    <a:p>
                      <a:pPr marL="0" indent="0">
                        <a:lnSpc>
                          <a:spcPct val="100000"/>
                        </a:lnSpc>
                        <a:buNone/>
                      </a:pPr>
                      <a:r>
                        <a:rPr lang="en-US" sz="1400" b="1" dirty="0">
                          <a:solidFill>
                            <a:schemeClr val="bg1"/>
                          </a:solidFill>
                          <a:latin typeface="Arial" panose="020B0604020202020204" pitchFamily="34" charset="0"/>
                          <a:cs typeface="Arial" panose="020B0604020202020204" pitchFamily="34" charset="0"/>
                        </a:rPr>
                        <a:t>Q: In thermoplastic parts, does weathering failure primarily propagate from the surface into the bulk material?</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558760"/>
                    </a:solidFill>
                  </a:tcPr>
                </a:tc>
                <a:tc>
                  <a:txBody>
                    <a:bodyPr/>
                    <a:lstStyle/>
                    <a:p>
                      <a:pPr marL="0" indent="0">
                        <a:spcAft>
                          <a:spcPts val="600"/>
                        </a:spcAft>
                        <a:buNone/>
                      </a:pPr>
                      <a:r>
                        <a:rPr lang="en-US" sz="1400" b="1" dirty="0">
                          <a:solidFill>
                            <a:schemeClr val="bg1"/>
                          </a:solidFill>
                          <a:latin typeface="Arial" panose="020B0604020202020204" pitchFamily="34" charset="0"/>
                          <a:cs typeface="Arial" panose="020B0604020202020204" pitchFamily="34" charset="0"/>
                        </a:rPr>
                        <a:t>Q: For indoor products, is there something beyond color change that we should be concerned about? Is chalking a realistic failure mode? We especially see chalking with darker colors.</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93A544"/>
                    </a:solidFill>
                  </a:tcPr>
                </a:tc>
                <a:tc>
                  <a:txBody>
                    <a:bodyPr/>
                    <a:lstStyle/>
                    <a:p>
                      <a:pPr marL="0" indent="0">
                        <a:lnSpc>
                          <a:spcPct val="100000"/>
                        </a:lnSpc>
                        <a:buNone/>
                      </a:pPr>
                      <a:r>
                        <a:rPr lang="en-US" sz="1400" b="1" dirty="0">
                          <a:solidFill>
                            <a:schemeClr val="bg1"/>
                          </a:solidFill>
                          <a:latin typeface="Arial" panose="020B0604020202020204" pitchFamily="34" charset="0"/>
                          <a:cs typeface="Arial" panose="020B0604020202020204" pitchFamily="34" charset="0"/>
                        </a:rPr>
                        <a:t>Q: Can you give an example of a situation where appearance wasn't the primary concern?</a:t>
                      </a:r>
                    </a:p>
                  </a:txBody>
                  <a:tcPr anchor="ct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solidFill>
                      <a:srgbClr val="00678B"/>
                    </a:solidFill>
                  </a:tcPr>
                </a:tc>
                <a:extLst>
                  <a:ext uri="{0D108BD9-81ED-4DB2-BD59-A6C34878D82A}">
                    <a16:rowId xmlns:a16="http://schemas.microsoft.com/office/drawing/2014/main" val="1473195032"/>
                  </a:ext>
                </a:extLst>
              </a:tr>
              <a:tr h="1331542">
                <a:tc>
                  <a:txBody>
                    <a:bodyPr/>
                    <a:lstStyle/>
                    <a:p>
                      <a:pPr marL="0" indent="0">
                        <a:spcAft>
                          <a:spcPts val="600"/>
                        </a:spcAft>
                        <a:buNone/>
                      </a:pPr>
                      <a:r>
                        <a:rPr lang="en-US" sz="1400" b="1" dirty="0">
                          <a:solidFill>
                            <a:srgbClr val="00345F"/>
                          </a:solidFill>
                          <a:latin typeface="Arial" panose="020B0604020202020204" pitchFamily="34" charset="0"/>
                          <a:ea typeface="Montserrat Light" charset="0"/>
                          <a:cs typeface="Arial" panose="020B0604020202020204" pitchFamily="34" charset="0"/>
                        </a:rPr>
                        <a:t>A:</a:t>
                      </a:r>
                      <a:r>
                        <a:rPr lang="en-US" sz="1400" dirty="0">
                          <a:solidFill>
                            <a:srgbClr val="00345F"/>
                          </a:solidFill>
                          <a:latin typeface="Arial" panose="020B0604020202020204" pitchFamily="34" charset="0"/>
                          <a:ea typeface="Montserrat Light" charset="0"/>
                          <a:cs typeface="Arial" panose="020B0604020202020204" pitchFamily="34" charset="0"/>
                        </a:rPr>
                        <a:t> </a:t>
                      </a:r>
                      <a:r>
                        <a:rPr lang="en-US" sz="1400" dirty="0">
                          <a:solidFill>
                            <a:srgbClr val="00345F"/>
                          </a:solidFill>
                          <a:latin typeface="Arial" panose="020B0604020202020204" pitchFamily="34" charset="0"/>
                          <a:cs typeface="Arial" panose="020B0604020202020204" pitchFamily="34" charset="0"/>
                        </a:rPr>
                        <a:t>Not every weathering failure progresses deeply into the bulk material; in some cases, the damage remains largely superficial and primarily impacts appearance. It depends on the material and the degradation mechanism. In many thermoplastics, weathering damage starts at the surface and can propagate inward over time, particularly when surface degradation leads to cracking or embrittlement. However, the extent of propagation depends on the polymer, part geometry, stabilizer package, and specific environmental stressors involved.</a:t>
                      </a:r>
                      <a:endParaRPr lang="en-US" sz="1400" b="0" i="0" u="none" strike="noStrike" noProof="0" dirty="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lvl="0" indent="0">
                        <a:spcAft>
                          <a:spcPts val="600"/>
                        </a:spcAft>
                        <a:buNone/>
                      </a:pPr>
                      <a:r>
                        <a:rPr lang="en-US" sz="1400" b="1" i="0" u="none" strike="noStrike" noProof="0" dirty="0">
                          <a:solidFill>
                            <a:srgbClr val="00345F"/>
                          </a:solidFill>
                          <a:latin typeface="Arial" panose="020B0604020202020204" pitchFamily="34" charset="0"/>
                          <a:cs typeface="Arial" panose="020B0604020202020204" pitchFamily="34" charset="0"/>
                        </a:rPr>
                        <a:t>A:</a:t>
                      </a:r>
                      <a:r>
                        <a:rPr lang="en-US" sz="1400" b="0" i="0" u="none" strike="noStrike" noProof="0" dirty="0">
                          <a:solidFill>
                            <a:srgbClr val="00345F"/>
                          </a:solidFill>
                          <a:latin typeface="Arial" panose="020B0604020202020204" pitchFamily="34" charset="0"/>
                          <a:cs typeface="Arial" panose="020B0604020202020204" pitchFamily="34" charset="0"/>
                        </a:rPr>
                        <a:t> </a:t>
                      </a:r>
                      <a:r>
                        <a:rPr lang="en-US" sz="1400" dirty="0">
                          <a:solidFill>
                            <a:srgbClr val="00345F"/>
                          </a:solidFill>
                          <a:latin typeface="Arial" panose="020B0604020202020204" pitchFamily="34" charset="0"/>
                          <a:cs typeface="Arial" panose="020B0604020202020204" pitchFamily="34" charset="0"/>
                        </a:rPr>
                        <a:t>In addition to color fade on interior parts, we want to take a look at mechanical properties. Let's take carpet fibers as an example. As the carpet is cleaned or walked upon, that mechanical agitation can start breaking the fibers out and lose fiber or face weight over time, and that certainly shows up in appearance as well as color change or fading. Chalking is less of a concern with indoor products. You may see something similar to what you may see in outdoor environments, like cracking or crazing of the surface, which would tend to look whiter and lighter, but not necessarily give you that chalky appearance.</a:t>
                      </a:r>
                      <a:endParaRPr lang="en-US" sz="1400" b="0" i="0" u="none" strike="noStrike" noProof="0" dirty="0">
                        <a:solidFill>
                          <a:srgbClr val="00345F"/>
                        </a:solidFill>
                        <a:latin typeface="Arial" panose="020B0604020202020204" pitchFamily="34" charset="0"/>
                        <a:cs typeface="Arial" panose="020B0604020202020204" pitchFamily="34" charset="0"/>
                      </a:endParaRP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tc>
                  <a:txBody>
                    <a:bodyPr/>
                    <a:lstStyle/>
                    <a:p>
                      <a:pPr marL="0" indent="0">
                        <a:lnSpc>
                          <a:spcPct val="100000"/>
                        </a:lnSpc>
                        <a:buNone/>
                      </a:pPr>
                      <a:r>
                        <a:rPr lang="en-US" sz="1400" b="1" dirty="0">
                          <a:solidFill>
                            <a:srgbClr val="00345F"/>
                          </a:solidFill>
                          <a:latin typeface="Arial" panose="020B0604020202020204" pitchFamily="34" charset="0"/>
                          <a:ea typeface="Montserrat Light" charset="0"/>
                          <a:cs typeface="Arial" panose="020B0604020202020204" pitchFamily="34" charset="0"/>
                        </a:rPr>
                        <a:t>A:</a:t>
                      </a:r>
                      <a:r>
                        <a:rPr lang="en-US" sz="1400" dirty="0">
                          <a:solidFill>
                            <a:srgbClr val="00345F"/>
                          </a:solidFill>
                          <a:latin typeface="Arial" panose="020B0604020202020204" pitchFamily="34" charset="0"/>
                          <a:ea typeface="Montserrat Light" charset="0"/>
                          <a:cs typeface="Arial" panose="020B0604020202020204" pitchFamily="34" charset="0"/>
                        </a:rPr>
                        <a:t> </a:t>
                      </a:r>
                      <a:r>
                        <a:rPr lang="en-US" sz="1400" dirty="0">
                          <a:solidFill>
                            <a:srgbClr val="00345F"/>
                          </a:solidFill>
                          <a:latin typeface="Arial" panose="020B0604020202020204" pitchFamily="34" charset="0"/>
                          <a:cs typeface="Arial" panose="020B0604020202020204" pitchFamily="34" charset="0"/>
                        </a:rPr>
                        <a:t>The case study presented where the textile will be used under roofing is certainly one application where you may see that there is more of a functional part and an assembly as opposed to something on the outside that you would see. Another application from the geotextile sector would be reinforcing fabrics or slope erosion control fabrics, where you may just want to give the slope of a hill some extra integrity while vegetation grows in. In that case, you may start with something green, but you don't really care after it's six months later and it's kind of white and degraded because by then all of the vegetation has grown in and covered it anyway. Those are two examples where mechanical stability and integrity would be more critical than the appearance of the product.</a:t>
                      </a:r>
                    </a:p>
                  </a:txBody>
                  <a:tcPr>
                    <a:lnL w="7620" cap="flat" cmpd="sng" algn="ctr">
                      <a:solidFill>
                        <a:srgbClr val="747474"/>
                      </a:solidFill>
                      <a:prstDash val="solid"/>
                      <a:round/>
                      <a:headEnd type="none" w="med" len="med"/>
                      <a:tailEnd type="none" w="med" len="med"/>
                    </a:lnL>
                    <a:lnR w="7620" cap="flat" cmpd="sng" algn="ctr">
                      <a:solidFill>
                        <a:srgbClr val="747474"/>
                      </a:solidFill>
                      <a:prstDash val="solid"/>
                      <a:round/>
                      <a:headEnd type="none" w="med" len="med"/>
                      <a:tailEnd type="none" w="med" len="med"/>
                    </a:lnR>
                    <a:lnT w="7620" cap="flat" cmpd="sng" algn="ctr">
                      <a:solidFill>
                        <a:srgbClr val="747474"/>
                      </a:solidFill>
                      <a:prstDash val="solid"/>
                      <a:round/>
                      <a:headEnd type="none" w="med" len="med"/>
                      <a:tailEnd type="none" w="med" len="med"/>
                    </a:lnT>
                    <a:lnB w="7620" cap="flat" cmpd="sng" algn="ctr">
                      <a:solidFill>
                        <a:srgbClr val="747474"/>
                      </a:solidFill>
                      <a:prstDash val="solid"/>
                      <a:round/>
                      <a:headEnd type="none" w="med" len="med"/>
                      <a:tailEnd type="none" w="med" len="med"/>
                    </a:lnB>
                    <a:noFill/>
                  </a:tcPr>
                </a:tc>
                <a:extLst>
                  <a:ext uri="{0D108BD9-81ED-4DB2-BD59-A6C34878D82A}">
                    <a16:rowId xmlns:a16="http://schemas.microsoft.com/office/drawing/2014/main" val="577945265"/>
                  </a:ext>
                </a:extLst>
              </a:tr>
            </a:tbl>
          </a:graphicData>
        </a:graphic>
      </p:graphicFrame>
    </p:spTree>
    <p:extLst>
      <p:ext uri="{BB962C8B-B14F-4D97-AF65-F5344CB8AC3E}">
        <p14:creationId xmlns:p14="http://schemas.microsoft.com/office/powerpoint/2010/main" val="2583348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B808EC-F43F-B51F-8FD0-046C6CC38C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700"/>
            <a:ext cx="12192000" cy="283859"/>
          </a:xfrm>
          <a:prstGeom prst="rect">
            <a:avLst/>
          </a:prstGeom>
        </p:spPr>
      </p:pic>
      <p:pic>
        <p:nvPicPr>
          <p:cNvPr id="5" name="Picture 4">
            <a:extLst>
              <a:ext uri="{FF2B5EF4-FFF2-40B4-BE49-F238E27FC236}">
                <a16:creationId xmlns:a16="http://schemas.microsoft.com/office/drawing/2014/main" id="{90F8A7BA-D0E1-D6F6-9B28-1FBDDAABBB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640" r="-19706" b="2650"/>
          <a:stretch>
            <a:fillRect/>
          </a:stretch>
        </p:blipFill>
        <p:spPr>
          <a:xfrm>
            <a:off x="-1" y="1705286"/>
            <a:ext cx="6167559" cy="5016189"/>
          </a:xfrm>
          <a:prstGeom prst="rect">
            <a:avLst/>
          </a:prstGeom>
        </p:spPr>
      </p:pic>
      <p:sp>
        <p:nvSpPr>
          <p:cNvPr id="7" name="TextBox 6">
            <a:extLst>
              <a:ext uri="{FF2B5EF4-FFF2-40B4-BE49-F238E27FC236}">
                <a16:creationId xmlns:a16="http://schemas.microsoft.com/office/drawing/2014/main" id="{566DC07C-1523-7602-B6D5-3055578B8D76}"/>
              </a:ext>
            </a:extLst>
          </p:cNvPr>
          <p:cNvSpPr txBox="1"/>
          <p:nvPr/>
        </p:nvSpPr>
        <p:spPr>
          <a:xfrm>
            <a:off x="5364788" y="1496092"/>
            <a:ext cx="5650215" cy="1272143"/>
          </a:xfrm>
          <a:prstGeom prst="rect">
            <a:avLst/>
          </a:prstGeom>
          <a:noFill/>
        </p:spPr>
        <p:txBody>
          <a:bodyPr wrap="square" lIns="0" tIns="45720" rIns="91440" bIns="45720" rtlCol="0" anchor="t">
            <a:spAutoFit/>
          </a:bodyPr>
          <a:lstStyle/>
          <a:p>
            <a:pPr>
              <a:spcAft>
                <a:spcPts val="2000"/>
              </a:spcAft>
            </a:pPr>
            <a:r>
              <a:rPr lang="en-US" sz="2800">
                <a:solidFill>
                  <a:srgbClr val="00345F"/>
                </a:solidFill>
                <a:latin typeface="Arial"/>
                <a:cs typeface="Arial"/>
              </a:rPr>
              <a:t>Ready to collaborate?</a:t>
            </a:r>
          </a:p>
          <a:p>
            <a:r>
              <a:rPr lang="en-US" sz="1600">
                <a:solidFill>
                  <a:srgbClr val="3B3B3A"/>
                </a:solidFill>
                <a:latin typeface="Arial" panose="020B0604020202020204" pitchFamily="34" charset="0"/>
                <a:cs typeface="Arial" panose="020B0604020202020204" pitchFamily="34" charset="0"/>
              </a:rPr>
              <a:t>Now that you know us better, let’s explore how we can help you achieve your product, process and business goals.</a:t>
            </a:r>
            <a:endParaRPr lang="en-US">
              <a:solidFill>
                <a:srgbClr val="3B3B3A"/>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0E1F78D-D6C5-43FC-E8F7-138E405388FB}"/>
              </a:ext>
            </a:extLst>
          </p:cNvPr>
          <p:cNvSpPr txBox="1"/>
          <p:nvPr/>
        </p:nvSpPr>
        <p:spPr>
          <a:xfrm>
            <a:off x="318642" y="610741"/>
            <a:ext cx="6097656" cy="923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91440" tIns="45720" rIns="91440" bIns="45720" anchor="t">
            <a:spAutoFit/>
          </a:bodyPr>
          <a:lstStyle/>
          <a:p>
            <a:r>
              <a:rPr lang="en-US" sz="5400">
                <a:solidFill>
                  <a:srgbClr val="013660"/>
                </a:solidFill>
                <a:latin typeface="Arial"/>
                <a:cs typeface="Arial"/>
              </a:rPr>
              <a:t>Q &amp; A</a:t>
            </a:r>
          </a:p>
        </p:txBody>
      </p:sp>
      <p:sp>
        <p:nvSpPr>
          <p:cNvPr id="8" name="TextBox 7">
            <a:extLst>
              <a:ext uri="{FF2B5EF4-FFF2-40B4-BE49-F238E27FC236}">
                <a16:creationId xmlns:a16="http://schemas.microsoft.com/office/drawing/2014/main" id="{5D598AA1-C593-DA3D-B0DC-102652BD4AF8}"/>
              </a:ext>
            </a:extLst>
          </p:cNvPr>
          <p:cNvSpPr txBox="1"/>
          <p:nvPr/>
        </p:nvSpPr>
        <p:spPr>
          <a:xfrm>
            <a:off x="5280213" y="4950025"/>
            <a:ext cx="6069105"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r>
              <a:rPr lang="en-US" b="1">
                <a:solidFill>
                  <a:srgbClr val="00345F"/>
                </a:solidFill>
                <a:latin typeface="Arial"/>
                <a:ea typeface="+mj-lt"/>
                <a:cs typeface="Arial"/>
              </a:rPr>
              <a:t>Contact us today</a:t>
            </a:r>
            <a:r>
              <a:rPr lang="en-US">
                <a:solidFill>
                  <a:srgbClr val="00345F"/>
                </a:solidFill>
                <a:latin typeface="Arial"/>
                <a:ea typeface="+mj-lt"/>
                <a:cs typeface="Arial"/>
              </a:rPr>
              <a:t> to discover the right solution for your next application.</a:t>
            </a:r>
            <a:endParaRPr lang="en-US">
              <a:solidFill>
                <a:srgbClr val="00345F"/>
              </a:solidFill>
              <a:latin typeface="Arial"/>
              <a:ea typeface="+mj-ea"/>
              <a:cs typeface="Arial"/>
            </a:endParaRPr>
          </a:p>
        </p:txBody>
      </p:sp>
      <p:sp>
        <p:nvSpPr>
          <p:cNvPr id="13" name="Slide Number Placeholder 12">
            <a:extLst>
              <a:ext uri="{FF2B5EF4-FFF2-40B4-BE49-F238E27FC236}">
                <a16:creationId xmlns:a16="http://schemas.microsoft.com/office/drawing/2014/main" id="{66FA2E10-B585-4F8D-919A-70743682E4B6}"/>
              </a:ext>
            </a:extLst>
          </p:cNvPr>
          <p:cNvSpPr>
            <a:spLocks noGrp="1"/>
          </p:cNvSpPr>
          <p:nvPr>
            <p:ph type="sldNum" sz="quarter" idx="12"/>
          </p:nvPr>
        </p:nvSpPr>
        <p:spPr>
          <a:xfrm>
            <a:off x="8953310" y="6356350"/>
            <a:ext cx="2743200" cy="365125"/>
          </a:xfrm>
        </p:spPr>
        <p:txBody>
          <a:bodyPr/>
          <a:lstStyle/>
          <a:p>
            <a:fld id="{4CEDB208-C044-4B40-AADB-E9BAAD9F59BC}" type="slidenum">
              <a:rPr lang="en-US" smtClean="0">
                <a:solidFill>
                  <a:srgbClr val="00335F"/>
                </a:solidFill>
              </a:rPr>
              <a:t>8</a:t>
            </a:fld>
            <a:endParaRPr lang="en-US">
              <a:solidFill>
                <a:srgbClr val="00335F"/>
              </a:solidFill>
            </a:endParaRPr>
          </a:p>
        </p:txBody>
      </p:sp>
      <p:pic>
        <p:nvPicPr>
          <p:cNvPr id="9" name="Picture 8" descr="A person smiling at camera&#10;&#10;AI-generated content may be incorrect.">
            <a:extLst>
              <a:ext uri="{FF2B5EF4-FFF2-40B4-BE49-F238E27FC236}">
                <a16:creationId xmlns:a16="http://schemas.microsoft.com/office/drawing/2014/main" id="{FFDD0ECE-2E3E-7091-5DCB-82099B41BB1B}"/>
              </a:ext>
            </a:extLst>
          </p:cNvPr>
          <p:cNvPicPr>
            <a:picLocks noChangeAspect="1"/>
          </p:cNvPicPr>
          <p:nvPr/>
        </p:nvPicPr>
        <p:blipFill>
          <a:blip r:embed="rId5">
            <a:extLst>
              <a:ext uri="{28A0092B-C50C-407E-A947-70E740481C1C}">
                <a14:useLocalDpi xmlns:a14="http://schemas.microsoft.com/office/drawing/2010/main" val="0"/>
              </a:ext>
            </a:extLst>
          </a:blip>
          <a:srcRect l="5121" r="5121"/>
          <a:stretch/>
        </p:blipFill>
        <p:spPr>
          <a:xfrm>
            <a:off x="5383188" y="3064249"/>
            <a:ext cx="1432285" cy="15801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TextBox 13">
            <a:extLst>
              <a:ext uri="{FF2B5EF4-FFF2-40B4-BE49-F238E27FC236}">
                <a16:creationId xmlns:a16="http://schemas.microsoft.com/office/drawing/2014/main" id="{52786D85-E276-1FA3-8ABE-D4837EDCCF05}"/>
              </a:ext>
            </a:extLst>
          </p:cNvPr>
          <p:cNvSpPr txBox="1"/>
          <p:nvPr/>
        </p:nvSpPr>
        <p:spPr>
          <a:xfrm>
            <a:off x="6983907" y="3379800"/>
            <a:ext cx="3486792" cy="954107"/>
          </a:xfrm>
          <a:prstGeom prst="rect">
            <a:avLst/>
          </a:prstGeom>
          <a:noFill/>
        </p:spPr>
        <p:txBody>
          <a:bodyPr wrap="square" lIns="91440" tIns="45720" rIns="91440" bIns="45720" rtlCol="0" anchor="t">
            <a:spAutoFit/>
          </a:bodyPr>
          <a:lstStyle/>
          <a:p>
            <a:r>
              <a:rPr lang="en-US" sz="2400" b="1">
                <a:solidFill>
                  <a:srgbClr val="013660"/>
                </a:solidFill>
                <a:latin typeface="Arial"/>
                <a:cs typeface="Arial"/>
              </a:rPr>
              <a:t>Kayla Riebe</a:t>
            </a:r>
            <a:endParaRPr lang="en-US" sz="2400" b="1">
              <a:solidFill>
                <a:srgbClr val="013660"/>
              </a:solidFill>
              <a:latin typeface="Arial" panose="020B0604020202020204" pitchFamily="34" charset="0"/>
              <a:cs typeface="Arial" panose="020B0604020202020204" pitchFamily="34" charset="0"/>
            </a:endParaRPr>
          </a:p>
          <a:p>
            <a:r>
              <a:rPr lang="en-US" sz="1600">
                <a:solidFill>
                  <a:srgbClr val="58595B"/>
                </a:solidFill>
                <a:latin typeface="Arial"/>
                <a:cs typeface="Arial"/>
              </a:rPr>
              <a:t>Weathering Scientist</a:t>
            </a:r>
            <a:endParaRPr lang="en-US"/>
          </a:p>
          <a:p>
            <a:r>
              <a:rPr lang="en-US" sz="1600">
                <a:solidFill>
                  <a:srgbClr val="58595B"/>
                </a:solidFill>
                <a:latin typeface="Arial"/>
                <a:cs typeface="Arial"/>
              </a:rPr>
              <a:t>kmriebe@americhem.com</a:t>
            </a:r>
          </a:p>
        </p:txBody>
      </p:sp>
    </p:spTree>
    <p:extLst>
      <p:ext uri="{BB962C8B-B14F-4D97-AF65-F5344CB8AC3E}">
        <p14:creationId xmlns:p14="http://schemas.microsoft.com/office/powerpoint/2010/main" val="33529131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0">
          <a:blip xmlns:r="http://schemas.openxmlformats.org/officeDocument/2006/relationships" r:embed="rId1"/>
          <a:srcRect/>
          <a:stretch>
            <a:fillRect l="-42142" t="-2000" r="-38858"/>
          </a:stretch>
        </a:blipFill>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D39506F954E447833BD04DC1612FF4" ma:contentTypeVersion="14" ma:contentTypeDescription="Create a new document." ma:contentTypeScope="" ma:versionID="f7fb759a0366eed656139cf0a4a13f10">
  <xsd:schema xmlns:xsd="http://www.w3.org/2001/XMLSchema" xmlns:xs="http://www.w3.org/2001/XMLSchema" xmlns:p="http://schemas.microsoft.com/office/2006/metadata/properties" xmlns:ns2="38c4df0a-57f5-4de5-91bd-a9690a8c3be0" xmlns:ns3="11902778-83f6-4867-a98a-dbe64fca97bc" targetNamespace="http://schemas.microsoft.com/office/2006/metadata/properties" ma:root="true" ma:fieldsID="573cee0f0232b1c4d44075723e9471b9" ns2:_="" ns3:_="">
    <xsd:import namespace="38c4df0a-57f5-4de5-91bd-a9690a8c3be0"/>
    <xsd:import namespace="11902778-83f6-4867-a98a-dbe64fca97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c4df0a-57f5-4de5-91bd-a9690a8c3b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286b71f-aed6-40e4-a3af-909abc8b005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02778-83f6-4867-a98a-dbe64fca97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d221706-b7d1-4562-9f94-611b85bb41ca}" ma:internalName="TaxCatchAll" ma:showField="CatchAllData" ma:web="11902778-83f6-4867-a98a-dbe64fca97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1902778-83f6-4867-a98a-dbe64fca97bc" xsi:nil="true"/>
    <lcf76f155ced4ddcb4097134ff3c332f xmlns="38c4df0a-57f5-4de5-91bd-a9690a8c3be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F5D4845-04E8-4071-A8FB-EF6F03CB0C6C}">
  <ds:schemaRefs>
    <ds:schemaRef ds:uri="http://schemas.microsoft.com/sharepoint/v3/contenttype/forms"/>
  </ds:schemaRefs>
</ds:datastoreItem>
</file>

<file path=customXml/itemProps2.xml><?xml version="1.0" encoding="utf-8"?>
<ds:datastoreItem xmlns:ds="http://schemas.openxmlformats.org/officeDocument/2006/customXml" ds:itemID="{8C257EA3-DFB1-4B5B-9141-570166E60C31}">
  <ds:schemaRefs>
    <ds:schemaRef ds:uri="11902778-83f6-4867-a98a-dbe64fca97bc"/>
    <ds:schemaRef ds:uri="38c4df0a-57f5-4de5-91bd-a9690a8c3b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A6C4FC2-DE1D-443B-981B-4D4083A7647A}">
  <ds:schemaRefs>
    <ds:schemaRef ds:uri="http://www.w3.org/XML/1998/namespace"/>
    <ds:schemaRef ds:uri="http://purl.org/dc/dcmitype/"/>
    <ds:schemaRef ds:uri="11902778-83f6-4867-a98a-dbe64fca97bc"/>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purl.org/dc/terms/"/>
    <ds:schemaRef ds:uri="38c4df0a-57f5-4de5-91bd-a9690a8c3be0"/>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2011</Words>
  <Application>Microsoft Office PowerPoint</Application>
  <PresentationFormat>Widescreen</PresentationFormat>
  <Paragraphs>66</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Aptos Display</vt:lpstr>
      <vt:lpstr>Arial</vt:lpstr>
      <vt:lpstr>Poppins</vt:lpstr>
      <vt:lpstr>Univers</vt:lpstr>
      <vt:lpstr>Univers Light</vt:lpstr>
      <vt:lpstr>Office Theme</vt:lpstr>
      <vt:lpstr>PowerPoint Presentation</vt:lpstr>
      <vt:lpstr>Part 1: Weathering Fundamentals</vt:lpstr>
      <vt:lpstr>Part 1: Weathering Fundamentals</vt:lpstr>
      <vt:lpstr>Part 2: Developing the Right Testing Strategy</vt:lpstr>
      <vt:lpstr>Part 2: Developing the Right Testing Strategy</vt:lpstr>
      <vt:lpstr>Part 3: Understanding Failure Mechanisms</vt:lpstr>
      <vt:lpstr>Part 3: Understanding Failure Mechanisms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Parimal, Kumar</dc:creator>
  <cp:keywords/>
  <dc:description/>
  <cp:lastModifiedBy>Hottle, Stephanie</cp:lastModifiedBy>
  <cp:revision>1</cp:revision>
  <dcterms:created xsi:type="dcterms:W3CDTF">2026-03-18T12:02:32Z</dcterms:created>
  <dcterms:modified xsi:type="dcterms:W3CDTF">2026-07-27T13:05:46Z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0x010100DFD39506F954E447833BD04DC1612FF4</vt:lpwstr>
  </property>
  <property fmtid="{D5CDD505-2E9C-101B-9397-08002B2CF9AE}" pid="3" name="MediaServiceImageTags">
    <vt:lpwstr/>
  </property>
</Properties>
</file>